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8"/>
  </p:notesMasterIdLst>
  <p:sldIdLst>
    <p:sldId id="274" r:id="rId5"/>
    <p:sldId id="473" r:id="rId6"/>
    <p:sldId id="569" r:id="rId7"/>
    <p:sldId id="570" r:id="rId8"/>
    <p:sldId id="571" r:id="rId9"/>
    <p:sldId id="572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2" r:id="rId19"/>
    <p:sldId id="583" r:id="rId20"/>
    <p:sldId id="581" r:id="rId21"/>
    <p:sldId id="584" r:id="rId22"/>
    <p:sldId id="585" r:id="rId23"/>
    <p:sldId id="586" r:id="rId24"/>
    <p:sldId id="588" r:id="rId25"/>
    <p:sldId id="589" r:id="rId26"/>
    <p:sldId id="590" r:id="rId27"/>
    <p:sldId id="591" r:id="rId28"/>
    <p:sldId id="593" r:id="rId29"/>
    <p:sldId id="594" r:id="rId30"/>
    <p:sldId id="595" r:id="rId31"/>
    <p:sldId id="596" r:id="rId32"/>
    <p:sldId id="598" r:id="rId33"/>
    <p:sldId id="599" r:id="rId34"/>
    <p:sldId id="600" r:id="rId35"/>
    <p:sldId id="601" r:id="rId36"/>
    <p:sldId id="607" r:id="rId37"/>
    <p:sldId id="604" r:id="rId38"/>
    <p:sldId id="609" r:id="rId39"/>
    <p:sldId id="608" r:id="rId40"/>
    <p:sldId id="606" r:id="rId41"/>
    <p:sldId id="605" r:id="rId42"/>
    <p:sldId id="611" r:id="rId43"/>
    <p:sldId id="612" r:id="rId44"/>
    <p:sldId id="613" r:id="rId45"/>
    <p:sldId id="615" r:id="rId46"/>
    <p:sldId id="614" r:id="rId47"/>
    <p:sldId id="616" r:id="rId48"/>
    <p:sldId id="617" r:id="rId49"/>
    <p:sldId id="618" r:id="rId50"/>
    <p:sldId id="619" r:id="rId51"/>
    <p:sldId id="621" r:id="rId52"/>
    <p:sldId id="622" r:id="rId53"/>
    <p:sldId id="602" r:id="rId54"/>
    <p:sldId id="603" r:id="rId55"/>
    <p:sldId id="620" r:id="rId56"/>
    <p:sldId id="61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sisfun.com/hexadecimals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sisfun.com/binary-number-system.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programmers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representations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Programming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let</a:t>
            </a:r>
            <a:r>
              <a:rPr lang="fi-FI" dirty="0"/>
              <a:t> </a:t>
            </a:r>
            <a:r>
              <a:rPr lang="fi-FI" dirty="0" err="1"/>
              <a:t>programmers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in </a:t>
            </a:r>
            <a:r>
              <a:rPr lang="fi-FI" dirty="0" err="1"/>
              <a:t>base</a:t>
            </a:r>
            <a:r>
              <a:rPr lang="fi-FI" dirty="0"/>
              <a:t> 10 and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conversion</a:t>
            </a:r>
            <a:r>
              <a:rPr lang="fi-FI" dirty="0"/>
              <a:t> for us.</a:t>
            </a:r>
          </a:p>
        </p:txBody>
      </p:sp>
    </p:spTree>
    <p:extLst>
      <p:ext uri="{BB962C8B-B14F-4D97-AF65-F5344CB8AC3E}">
        <p14:creationId xmlns:p14="http://schemas.microsoft.com/office/powerpoint/2010/main" val="376558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 err="1"/>
              <a:t>Hexadecimal</a:t>
            </a:r>
            <a:r>
              <a:rPr lang="fi-FI" sz="2800" dirty="0"/>
              <a:t> and </a:t>
            </a:r>
            <a:r>
              <a:rPr lang="fi-FI" sz="2800" dirty="0" err="1"/>
              <a:t>Ocatal</a:t>
            </a:r>
            <a:r>
              <a:rPr lang="fi-FI" sz="2800" dirty="0"/>
              <a:t> </a:t>
            </a:r>
            <a:r>
              <a:rPr lang="fi-FI" sz="2800" dirty="0" err="1"/>
              <a:t>Number</a:t>
            </a:r>
            <a:r>
              <a:rPr lang="fi-FI" sz="2800" dirty="0"/>
              <a:t> </a:t>
            </a:r>
            <a:r>
              <a:rPr lang="fi-FI" sz="2800" dirty="0" err="1"/>
              <a:t>Representation</a:t>
            </a:r>
            <a:endParaRPr lang="fi-FI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sometimes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needed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for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adopted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representations</a:t>
            </a:r>
            <a:r>
              <a:rPr lang="fi-FI" dirty="0"/>
              <a:t> for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: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base</a:t>
            </a:r>
            <a:r>
              <a:rPr lang="fi-FI" dirty="0"/>
              <a:t> 16 (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hexadecimal</a:t>
            </a:r>
            <a:r>
              <a:rPr lang="fi-FI" dirty="0"/>
              <a:t>) 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base</a:t>
            </a:r>
            <a:r>
              <a:rPr lang="fi-FI" dirty="0"/>
              <a:t> 8 (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octal</a:t>
            </a:r>
            <a:r>
              <a:rPr lang="fi-FI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6943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In </a:t>
            </a:r>
            <a:r>
              <a:rPr lang="fi-FI" dirty="0" err="1"/>
              <a:t>hexadecimal</a:t>
            </a:r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digit of a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sixteen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sixteen</a:t>
            </a:r>
            <a:r>
              <a:rPr lang="fi-FI" dirty="0"/>
              <a:t> </a:t>
            </a:r>
            <a:r>
              <a:rPr lang="fi-FI" dirty="0" err="1"/>
              <a:t>hexadecimal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0–9, and A–F. </a:t>
            </a:r>
            <a:r>
              <a:rPr lang="fi-FI" dirty="0" err="1"/>
              <a:t>Since</a:t>
            </a:r>
            <a:r>
              <a:rPr lang="fi-FI" dirty="0"/>
              <a:t> 16 is a </a:t>
            </a:r>
            <a:r>
              <a:rPr lang="fi-FI" dirty="0" err="1"/>
              <a:t>power</a:t>
            </a:r>
            <a:r>
              <a:rPr lang="fi-FI" dirty="0"/>
              <a:t> of 2,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exactly</a:t>
            </a:r>
            <a:r>
              <a:rPr lang="fi-FI" dirty="0"/>
              <a:t> 4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hexadecimal</a:t>
            </a:r>
            <a:r>
              <a:rPr lang="fi-FI" dirty="0"/>
              <a:t> digit.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</a:t>
            </a:r>
            <a:r>
              <a:rPr lang="fi-FI" dirty="0"/>
              <a:t>, 0000</a:t>
            </a:r>
            <a:r>
              <a:rPr lang="fi-FI" baseline="-25000" dirty="0"/>
              <a:t>2</a:t>
            </a:r>
            <a:r>
              <a:rPr lang="fi-FI" dirty="0"/>
              <a:t> is 0</a:t>
            </a:r>
            <a:r>
              <a:rPr lang="fi-FI" baseline="-25000" dirty="0"/>
              <a:t>16</a:t>
            </a:r>
            <a:r>
              <a:rPr lang="fi-FI" dirty="0"/>
              <a:t> and 1111</a:t>
            </a:r>
            <a:r>
              <a:rPr lang="fi-FI" baseline="-25000" dirty="0"/>
              <a:t>2</a:t>
            </a:r>
            <a:r>
              <a:rPr lang="fi-FI" dirty="0"/>
              <a:t> is F</a:t>
            </a:r>
            <a:r>
              <a:rPr lang="fi-FI" baseline="-25000" dirty="0"/>
              <a:t>16</a:t>
            </a:r>
            <a:r>
              <a:rPr lang="fi-FI" dirty="0"/>
              <a:t>. </a:t>
            </a: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10101110 is AE in </a:t>
            </a:r>
            <a:r>
              <a:rPr lang="fi-FI" dirty="0" err="1"/>
              <a:t>hexadecimal</a:t>
            </a:r>
            <a:r>
              <a:rPr lang="fi-FI" dirty="0"/>
              <a:t> </a:t>
            </a:r>
            <a:r>
              <a:rPr lang="fi-FI" dirty="0" err="1"/>
              <a:t>notation</a:t>
            </a:r>
            <a:r>
              <a:rPr lang="fi-FI" dirty="0"/>
              <a:t> and 256 in </a:t>
            </a:r>
            <a:r>
              <a:rPr lang="fi-FI" dirty="0" err="1"/>
              <a:t>octal</a:t>
            </a:r>
            <a:r>
              <a:rPr lang="fi-FI" dirty="0"/>
              <a:t> </a:t>
            </a:r>
            <a:r>
              <a:rPr lang="fi-FI" dirty="0" err="1"/>
              <a:t>notation</a:t>
            </a:r>
            <a:r>
              <a:rPr lang="fi-FI" dirty="0"/>
              <a:t>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1DB5F3-BE72-AD4B-8B13-FD4AA50DE9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D600F9-36F6-F345-B639-6E0E0888C165}"/>
              </a:ext>
            </a:extLst>
          </p:cNvPr>
          <p:cNvSpPr txBox="1">
            <a:spLocks/>
          </p:cNvSpPr>
          <p:nvPr/>
        </p:nvSpPr>
        <p:spPr>
          <a:xfrm>
            <a:off x="331235" y="457200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/>
              <a:t>Hexadecimal and Ocatal Number Representation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10290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wish</a:t>
            </a:r>
            <a:r>
              <a:rPr lang="fi-FI" dirty="0"/>
              <a:t> to </a:t>
            </a:r>
            <a:r>
              <a:rPr lang="fi-FI" dirty="0" err="1"/>
              <a:t>convert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of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to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format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conversion</a:t>
            </a:r>
            <a:r>
              <a:rPr lang="fi-FI" dirty="0"/>
              <a:t> is just as </a:t>
            </a:r>
            <a:r>
              <a:rPr lang="fi-FI" dirty="0" err="1"/>
              <a:t>easy</a:t>
            </a:r>
            <a:r>
              <a:rPr lang="fi-FI" dirty="0"/>
              <a:t>. 1010</a:t>
            </a:r>
            <a:r>
              <a:rPr lang="fi-FI" baseline="-25000" dirty="0"/>
              <a:t>2</a:t>
            </a:r>
            <a:r>
              <a:rPr lang="fi-FI" dirty="0"/>
              <a:t> is A</a:t>
            </a:r>
            <a:r>
              <a:rPr lang="fi-FI" baseline="-25000" dirty="0"/>
              <a:t>16</a:t>
            </a:r>
            <a:r>
              <a:rPr lang="fi-FI" dirty="0"/>
              <a:t> for </a:t>
            </a:r>
            <a:r>
              <a:rPr lang="fi-FI" dirty="0" err="1"/>
              <a:t>instance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Again</a:t>
            </a:r>
            <a:r>
              <a:rPr lang="fi-FI" dirty="0"/>
              <a:t>,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conversions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quickly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four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 in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hexadecimal</a:t>
            </a:r>
            <a:r>
              <a:rPr lang="fi-FI" dirty="0"/>
              <a:t> digit and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 in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octal</a:t>
            </a:r>
            <a:r>
              <a:rPr lang="fi-FI" dirty="0"/>
              <a:t> digit.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F9279D-52EC-434E-8A2F-5E83A67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 err="1"/>
              <a:t>Hexadecimal</a:t>
            </a:r>
            <a:r>
              <a:rPr lang="fi-FI" sz="2800" dirty="0"/>
              <a:t> and </a:t>
            </a:r>
            <a:r>
              <a:rPr lang="fi-FI" sz="2800" dirty="0" err="1"/>
              <a:t>Ocatal</a:t>
            </a:r>
            <a:r>
              <a:rPr lang="fi-FI" sz="2800" dirty="0"/>
              <a:t> </a:t>
            </a:r>
            <a:r>
              <a:rPr lang="fi-FI" sz="2800" dirty="0" err="1"/>
              <a:t>Number</a:t>
            </a:r>
            <a:r>
              <a:rPr lang="fi-FI" sz="2800" dirty="0"/>
              <a:t> </a:t>
            </a:r>
            <a:r>
              <a:rPr lang="fi-FI" sz="2800" dirty="0" err="1"/>
              <a:t>Representation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41134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Example</a:t>
            </a:r>
            <a:r>
              <a:rPr lang="fi-FI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To </a:t>
            </a:r>
            <a:r>
              <a:rPr lang="fi-FI" dirty="0" err="1"/>
              <a:t>convert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01010011</a:t>
            </a:r>
            <a:r>
              <a:rPr lang="fi-FI" baseline="-25000" dirty="0"/>
              <a:t>2</a:t>
            </a:r>
            <a:r>
              <a:rPr lang="fi-FI" dirty="0"/>
              <a:t> to </a:t>
            </a:r>
            <a:r>
              <a:rPr lang="fi-FI" dirty="0" err="1"/>
              <a:t>hexadecimal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to </a:t>
            </a:r>
            <a:r>
              <a:rPr lang="fi-FI" dirty="0" err="1"/>
              <a:t>break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into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four</a:t>
            </a:r>
            <a:r>
              <a:rPr lang="fi-FI" dirty="0"/>
              <a:t> digit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0101</a:t>
            </a:r>
            <a:r>
              <a:rPr lang="fi-FI" baseline="-25000" dirty="0"/>
              <a:t>2</a:t>
            </a:r>
            <a:r>
              <a:rPr lang="fi-FI" dirty="0"/>
              <a:t> and 0011</a:t>
            </a:r>
            <a:r>
              <a:rPr lang="fi-FI" baseline="-25000" dirty="0"/>
              <a:t>2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0101</a:t>
            </a:r>
            <a:r>
              <a:rPr lang="fi-FI" baseline="-25000" dirty="0"/>
              <a:t>2</a:t>
            </a:r>
            <a:r>
              <a:rPr lang="fi-FI" dirty="0"/>
              <a:t> = 5</a:t>
            </a:r>
            <a:r>
              <a:rPr lang="fi-FI" baseline="-25000" dirty="0"/>
              <a:t>16</a:t>
            </a:r>
            <a:r>
              <a:rPr lang="fi-FI" dirty="0"/>
              <a:t> and 00112 = 3</a:t>
            </a:r>
            <a:r>
              <a:rPr lang="fi-FI" baseline="-25000" dirty="0"/>
              <a:t>16</a:t>
            </a:r>
            <a:r>
              <a:rPr lang="fi-FI" dirty="0"/>
              <a:t>.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hexadecimal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r>
              <a:rPr lang="fi-FI" dirty="0"/>
              <a:t> of 01010011</a:t>
            </a:r>
            <a:r>
              <a:rPr lang="fi-FI" baseline="-25000" dirty="0"/>
              <a:t>2</a:t>
            </a:r>
            <a:r>
              <a:rPr lang="fi-FI" dirty="0"/>
              <a:t> is 53</a:t>
            </a:r>
            <a:r>
              <a:rPr lang="fi-FI" baseline="-25000" dirty="0"/>
              <a:t>16</a:t>
            </a:r>
            <a:r>
              <a:rPr lang="fi-FI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F9279D-52EC-434E-8A2F-5E83A67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 err="1"/>
              <a:t>Hexadecimal</a:t>
            </a:r>
            <a:r>
              <a:rPr lang="fi-FI" sz="2800" dirty="0"/>
              <a:t> and </a:t>
            </a:r>
            <a:r>
              <a:rPr lang="fi-FI" sz="2800" dirty="0" err="1"/>
              <a:t>Ocatal</a:t>
            </a:r>
            <a:r>
              <a:rPr lang="fi-FI" sz="2800" dirty="0"/>
              <a:t> </a:t>
            </a:r>
            <a:r>
              <a:rPr lang="fi-FI" sz="2800" dirty="0" err="1"/>
              <a:t>Number</a:t>
            </a:r>
            <a:r>
              <a:rPr lang="fi-FI" sz="2800" dirty="0"/>
              <a:t> </a:t>
            </a:r>
            <a:r>
              <a:rPr lang="fi-FI" sz="2800" dirty="0" err="1"/>
              <a:t>Representation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64554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Since</a:t>
            </a:r>
            <a:r>
              <a:rPr lang="fi-FI" dirty="0"/>
              <a:t> 8 = 2</a:t>
            </a:r>
            <a:r>
              <a:rPr lang="fi-FI" baseline="30000" dirty="0"/>
              <a:t>3</a:t>
            </a:r>
            <a:r>
              <a:rPr lang="fi-FI" dirty="0"/>
              <a:t>, </a:t>
            </a:r>
            <a:r>
              <a:rPr lang="fi-FI" dirty="0" err="1"/>
              <a:t>each</a:t>
            </a:r>
            <a:r>
              <a:rPr lang="fi-FI" dirty="0"/>
              <a:t> digit of an </a:t>
            </a:r>
            <a:r>
              <a:rPr lang="fi-FI" dirty="0" err="1"/>
              <a:t>octal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octal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0–7.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01010011</a:t>
            </a:r>
            <a:r>
              <a:rPr lang="fi-FI" baseline="-25000" dirty="0"/>
              <a:t>2</a:t>
            </a:r>
            <a:r>
              <a:rPr lang="fi-FI" dirty="0"/>
              <a:t> = 123</a:t>
            </a:r>
            <a:r>
              <a:rPr lang="fi-FI" baseline="-25000" dirty="0"/>
              <a:t>8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converting</a:t>
            </a:r>
            <a:r>
              <a:rPr lang="fi-FI" dirty="0"/>
              <a:t> a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to </a:t>
            </a:r>
            <a:r>
              <a:rPr lang="fi-FI" dirty="0" err="1"/>
              <a:t>octal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hexadecimal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sure to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right-most</a:t>
            </a:r>
            <a:r>
              <a:rPr lang="fi-FI" dirty="0"/>
              <a:t> </a:t>
            </a:r>
            <a:r>
              <a:rPr lang="fi-FI" dirty="0" err="1"/>
              <a:t>bits</a:t>
            </a:r>
            <a:r>
              <a:rPr lang="fi-FI" dirty="0"/>
              <a:t>. </a:t>
            </a:r>
            <a:r>
              <a:rPr lang="fi-FI" dirty="0" err="1"/>
              <a:t>Since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8 </a:t>
            </a:r>
            <a:r>
              <a:rPr lang="fi-FI" dirty="0" err="1"/>
              <a:t>bits</a:t>
            </a:r>
            <a:r>
              <a:rPr lang="fi-FI" dirty="0"/>
              <a:t> in 01010011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left-most</a:t>
            </a:r>
            <a:r>
              <a:rPr lang="fi-FI" dirty="0"/>
              <a:t> </a:t>
            </a:r>
            <a:r>
              <a:rPr lang="fi-FI" dirty="0" err="1"/>
              <a:t>octal</a:t>
            </a:r>
            <a:r>
              <a:rPr lang="fi-FI" dirty="0"/>
              <a:t> digit </a:t>
            </a:r>
            <a:r>
              <a:rPr lang="fi-FI" dirty="0" err="1"/>
              <a:t>corresponds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left-most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octal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F9279D-52EC-434E-8A2F-5E83A67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 err="1"/>
              <a:t>Hexadecimal</a:t>
            </a:r>
            <a:r>
              <a:rPr lang="fi-FI" sz="2800" dirty="0"/>
              <a:t> and </a:t>
            </a:r>
            <a:r>
              <a:rPr lang="fi-FI" sz="2800" dirty="0" err="1"/>
              <a:t>Ocatal</a:t>
            </a:r>
            <a:r>
              <a:rPr lang="fi-FI" sz="2800" dirty="0"/>
              <a:t> </a:t>
            </a:r>
            <a:r>
              <a:rPr lang="fi-FI" sz="2800" dirty="0" err="1"/>
              <a:t>Number</a:t>
            </a:r>
            <a:r>
              <a:rPr lang="fi-FI" sz="2800" dirty="0"/>
              <a:t> </a:t>
            </a:r>
            <a:r>
              <a:rPr lang="fi-FI" sz="2800" dirty="0" err="1"/>
              <a:t>Representation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54658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https://www.mathsisfun.com/hexadecimals.html</a:t>
            </a:r>
            <a:endParaRPr lang="fi-FI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F9279D-52EC-434E-8A2F-5E83A67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/>
              <a:t>How </a:t>
            </a:r>
            <a:r>
              <a:rPr lang="fi-FI" sz="2800" dirty="0" err="1"/>
              <a:t>does</a:t>
            </a:r>
            <a:r>
              <a:rPr lang="fi-FI" sz="2800" dirty="0"/>
              <a:t> </a:t>
            </a:r>
            <a:r>
              <a:rPr lang="fi-FI" sz="2800" dirty="0" err="1"/>
              <a:t>this</a:t>
            </a:r>
            <a:r>
              <a:rPr lang="fi-FI" sz="2800" dirty="0"/>
              <a:t> </a:t>
            </a:r>
            <a:r>
              <a:rPr lang="fi-FI" sz="2800" dirty="0" err="1"/>
              <a:t>relate</a:t>
            </a:r>
            <a:r>
              <a:rPr lang="fi-FI" sz="2800" dirty="0"/>
              <a:t> to Python?</a:t>
            </a:r>
          </a:p>
        </p:txBody>
      </p:sp>
    </p:spTree>
    <p:extLst>
      <p:ext uri="{BB962C8B-B14F-4D97-AF65-F5344CB8AC3E}">
        <p14:creationId xmlns:p14="http://schemas.microsoft.com/office/powerpoint/2010/main" val="40182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built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-in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hexadecimal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numbers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If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express a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hexadecimal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preface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0x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creating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”0x53” and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print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Also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”0o123</a:t>
            </a:r>
            <a:r>
              <a:rPr lang="fi-FI" dirty="0"/>
              <a:t>”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F9279D-52EC-434E-8A2F-5E83A67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/>
              <a:t>How </a:t>
            </a:r>
            <a:r>
              <a:rPr lang="fi-FI" sz="2800" dirty="0" err="1"/>
              <a:t>does</a:t>
            </a:r>
            <a:r>
              <a:rPr lang="fi-FI" sz="2800" dirty="0"/>
              <a:t> </a:t>
            </a:r>
            <a:r>
              <a:rPr lang="fi-FI" sz="2800" dirty="0" err="1"/>
              <a:t>this</a:t>
            </a:r>
            <a:r>
              <a:rPr lang="fi-FI" sz="2800" dirty="0"/>
              <a:t> </a:t>
            </a:r>
            <a:r>
              <a:rPr lang="fi-FI" sz="2800" dirty="0" err="1"/>
              <a:t>relate</a:t>
            </a:r>
            <a:r>
              <a:rPr lang="fi-FI" sz="2800" dirty="0"/>
              <a:t> to Python?</a:t>
            </a:r>
          </a:p>
        </p:txBody>
      </p:sp>
    </p:spTree>
    <p:extLst>
      <p:ext uri="{BB962C8B-B14F-4D97-AF65-F5344CB8AC3E}">
        <p14:creationId xmlns:p14="http://schemas.microsoft.com/office/powerpoint/2010/main" val="314774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learned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bytes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memory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interpreted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different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i-FI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ways</a:t>
            </a:r>
            <a:r>
              <a:rPr lang="fi-FI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bytes</a:t>
            </a:r>
            <a:r>
              <a:rPr lang="fi-FI" dirty="0"/>
              <a:t> in </a:t>
            </a:r>
            <a:r>
              <a:rPr lang="fi-FI" dirty="0" err="1"/>
              <a:t>memory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interpreted</a:t>
            </a:r>
            <a:r>
              <a:rPr lang="fi-FI" dirty="0"/>
              <a:t> is </a:t>
            </a:r>
            <a:r>
              <a:rPr lang="fi-FI" dirty="0" err="1"/>
              <a:t>determined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apply</a:t>
            </a:r>
            <a:r>
              <a:rPr lang="fi-FI" dirty="0"/>
              <a:t> to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F9279D-52EC-434E-8A2F-5E83A67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/>
              <a:t>Data </a:t>
            </a:r>
            <a:r>
              <a:rPr lang="fi-FI" sz="2800" dirty="0" err="1"/>
              <a:t>types</a:t>
            </a:r>
            <a:r>
              <a:rPr lang="fi-FI" sz="2800" dirty="0"/>
              <a:t> and </a:t>
            </a:r>
            <a:r>
              <a:rPr lang="fi-FI" sz="2800" dirty="0" err="1"/>
              <a:t>operations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51335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in Python is </a:t>
            </a:r>
            <a:r>
              <a:rPr lang="fi-FI" dirty="0" err="1"/>
              <a:t>called</a:t>
            </a:r>
            <a:r>
              <a:rPr lang="fi-FI" dirty="0"/>
              <a:t> an </a:t>
            </a:r>
            <a:r>
              <a:rPr lang="fi-FI" dirty="0" err="1"/>
              <a:t>object</a:t>
            </a:r>
            <a:r>
              <a:rPr lang="fi-FI" dirty="0"/>
              <a:t>.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of a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several</a:t>
            </a:r>
            <a:r>
              <a:rPr lang="fi-FI" dirty="0"/>
              <a:t> data </a:t>
            </a:r>
            <a:r>
              <a:rPr lang="fi-FI" dirty="0" err="1"/>
              <a:t>types</a:t>
            </a:r>
            <a:r>
              <a:rPr lang="fi-FI" dirty="0"/>
              <a:t> in Python.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include</a:t>
            </a:r>
            <a:r>
              <a:rPr lang="fi-FI" dirty="0"/>
              <a:t>  </a:t>
            </a:r>
            <a:r>
              <a:rPr lang="fi-FI" dirty="0" err="1"/>
              <a:t>basic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integer</a:t>
            </a:r>
            <a:r>
              <a:rPr lang="fi-FI" dirty="0"/>
              <a:t> (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int</a:t>
            </a:r>
            <a:r>
              <a:rPr lang="fi-FI" dirty="0"/>
              <a:t> in Python)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float</a:t>
            </a:r>
            <a:r>
              <a:rPr lang="fi-FI" dirty="0"/>
              <a:t>, </a:t>
            </a:r>
            <a:r>
              <a:rPr lang="fi-FI" dirty="0" err="1"/>
              <a:t>boolean</a:t>
            </a:r>
            <a:r>
              <a:rPr lang="fi-FI" dirty="0"/>
              <a:t> (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bool</a:t>
            </a:r>
            <a:r>
              <a:rPr lang="fi-FI" dirty="0"/>
              <a:t> in Python)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string</a:t>
            </a:r>
            <a:r>
              <a:rPr lang="fi-FI" dirty="0"/>
              <a:t> (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str</a:t>
            </a:r>
            <a:r>
              <a:rPr lang="fi-FI" dirty="0"/>
              <a:t> in Python)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F9279D-52EC-434E-8A2F-5E83A67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/>
              <a:t>Data </a:t>
            </a:r>
            <a:r>
              <a:rPr lang="fi-FI" sz="2800" dirty="0" err="1"/>
              <a:t>types</a:t>
            </a:r>
            <a:r>
              <a:rPr lang="fi-FI" sz="2800" dirty="0"/>
              <a:t> and </a:t>
            </a:r>
            <a:r>
              <a:rPr lang="fi-FI" sz="2800" dirty="0" err="1"/>
              <a:t>operations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9452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Lectures</a:t>
            </a:r>
            <a:r>
              <a:rPr lang="fi-FI" dirty="0"/>
              <a:t>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Recap</a:t>
            </a:r>
            <a:r>
              <a:rPr lang="fi-FI" dirty="0"/>
              <a:t> of Python IDE </a:t>
            </a:r>
          </a:p>
          <a:p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Representations</a:t>
            </a:r>
            <a:endParaRPr lang="fi-FI" dirty="0"/>
          </a:p>
          <a:p>
            <a:r>
              <a:rPr lang="fi-FI" dirty="0" err="1"/>
              <a:t>Arithmetic</a:t>
            </a:r>
            <a:r>
              <a:rPr lang="fi-FI" dirty="0"/>
              <a:t> </a:t>
            </a:r>
            <a:r>
              <a:rPr lang="fi-FI" dirty="0" err="1"/>
              <a:t>Operations</a:t>
            </a:r>
            <a:endParaRPr lang="fi-FI" dirty="0"/>
          </a:p>
          <a:p>
            <a:r>
              <a:rPr lang="fi-FI" dirty="0" err="1"/>
              <a:t>Working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Strings</a:t>
            </a:r>
            <a:endParaRPr lang="fi-FI" dirty="0"/>
          </a:p>
          <a:p>
            <a:r>
              <a:rPr lang="fi-FI" dirty="0" err="1"/>
              <a:t>Decission</a:t>
            </a:r>
            <a:r>
              <a:rPr lang="fi-FI" dirty="0"/>
              <a:t> </a:t>
            </a:r>
            <a:r>
              <a:rPr lang="fi-FI" dirty="0" err="1"/>
              <a:t>making</a:t>
            </a:r>
            <a:endParaRPr lang="fi-FI" dirty="0"/>
          </a:p>
          <a:p>
            <a:r>
              <a:rPr lang="fi-FI" dirty="0"/>
              <a:t>Input and Output</a:t>
            </a:r>
          </a:p>
          <a:p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8B4169D-D10C-174B-A008-01B592EEBC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69460" y="1986496"/>
            <a:ext cx="5092700" cy="1790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2F9279D-52EC-434E-8A2F-5E83A67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/>
              <a:t>How </a:t>
            </a:r>
            <a:r>
              <a:rPr lang="fi-FI" sz="2800" dirty="0" err="1"/>
              <a:t>does</a:t>
            </a:r>
            <a:r>
              <a:rPr lang="fi-FI" sz="2800" dirty="0"/>
              <a:t> </a:t>
            </a:r>
            <a:r>
              <a:rPr lang="fi-FI" sz="2800" dirty="0" err="1"/>
              <a:t>this</a:t>
            </a:r>
            <a:r>
              <a:rPr lang="fi-FI" sz="2800" dirty="0"/>
              <a:t> </a:t>
            </a:r>
            <a:r>
              <a:rPr lang="fi-FI" sz="2800" dirty="0" err="1"/>
              <a:t>relate</a:t>
            </a:r>
            <a:r>
              <a:rPr lang="fi-FI" sz="2800" dirty="0"/>
              <a:t> to Python?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A3D7E-F9B0-9F48-B600-12F94C994BAA}"/>
              </a:ext>
            </a:extLst>
          </p:cNvPr>
          <p:cNvSpPr/>
          <p:nvPr/>
        </p:nvSpPr>
        <p:spPr>
          <a:xfrm>
            <a:off x="5786502" y="349626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/>
              <a:t>/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871723-D1E3-D348-B115-EB7E2AFCD17A}"/>
              </a:ext>
            </a:extLst>
          </p:cNvPr>
          <p:cNvSpPr txBox="1">
            <a:spLocks/>
          </p:cNvSpPr>
          <p:nvPr/>
        </p:nvSpPr>
        <p:spPr>
          <a:xfrm>
            <a:off x="331236" y="4907901"/>
            <a:ext cx="8262258" cy="1595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(10 of </a:t>
            </a:r>
            <a:r>
              <a:rPr lang="fi-FI" dirty="0" err="1"/>
              <a:t>them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72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2F9279D-52EC-434E-8A2F-5E83A679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35" y="457200"/>
            <a:ext cx="8579499" cy="645465"/>
          </a:xfrm>
        </p:spPr>
        <p:txBody>
          <a:bodyPr>
            <a:noAutofit/>
          </a:bodyPr>
          <a:lstStyle/>
          <a:p>
            <a:r>
              <a:rPr lang="fi-FI" sz="2800" dirty="0" err="1"/>
              <a:t>Arithmetic</a:t>
            </a:r>
            <a:r>
              <a:rPr lang="fi-FI" sz="2800" dirty="0"/>
              <a:t> </a:t>
            </a:r>
            <a:r>
              <a:rPr lang="fi-FI" sz="2800" dirty="0" err="1"/>
              <a:t>operations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89C25-8E61-AB46-98CC-84D91FD5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3" y="1380931"/>
            <a:ext cx="6116093" cy="42950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DE73D8-6C66-874A-B138-730369939FC6}"/>
              </a:ext>
            </a:extLst>
          </p:cNvPr>
          <p:cNvSpPr/>
          <p:nvPr/>
        </p:nvSpPr>
        <p:spPr>
          <a:xfrm>
            <a:off x="495293" y="5801122"/>
            <a:ext cx="5812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</a:t>
            </a:r>
            <a:r>
              <a:rPr lang="fi-FI" dirty="0"/>
              <a:t> is a </a:t>
            </a:r>
            <a:r>
              <a:rPr lang="fi-FI" dirty="0" err="1"/>
              <a:t>float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</a:t>
            </a:r>
            <a:r>
              <a:rPr lang="fi-FI" dirty="0" err="1"/>
              <a:t>operand</a:t>
            </a:r>
            <a:r>
              <a:rPr lang="fi-FI" dirty="0"/>
              <a:t> is a </a:t>
            </a:r>
            <a:r>
              <a:rPr lang="fi-FI" dirty="0" err="1"/>
              <a:t>float</a:t>
            </a:r>
            <a:r>
              <a:rPr lang="fi-FI" dirty="0"/>
              <a:t> </a:t>
            </a:r>
            <a:r>
              <a:rPr lang="fi-FI" dirty="0" err="1"/>
              <a:t>unless</a:t>
            </a:r>
            <a:r>
              <a:rPr lang="fi-FI" dirty="0"/>
              <a:t> </a:t>
            </a:r>
            <a:r>
              <a:rPr lang="fi-FI" dirty="0" err="1"/>
              <a:t>noted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542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Dividing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integer</a:t>
            </a:r>
            <a:r>
              <a:rPr lang="fi-FI" dirty="0"/>
              <a:t> 83 </a:t>
            </a:r>
            <a:r>
              <a:rPr lang="fi-FI" dirty="0" err="1"/>
              <a:t>by</a:t>
            </a:r>
            <a:r>
              <a:rPr lang="fi-FI" dirty="0"/>
              <a:t> 2 </a:t>
            </a:r>
            <a:r>
              <a:rPr lang="fi-FI" dirty="0" err="1"/>
              <a:t>yields</a:t>
            </a:r>
            <a:r>
              <a:rPr lang="fi-FI" dirty="0"/>
              <a:t> 41.5 </a:t>
            </a:r>
            <a:r>
              <a:rPr lang="fi-FI" dirty="0" err="1"/>
              <a:t>if</a:t>
            </a:r>
            <a:r>
              <a:rPr lang="fi-FI" dirty="0"/>
              <a:t> it is </a:t>
            </a:r>
            <a:r>
              <a:rPr lang="fi-FI" dirty="0" err="1"/>
              <a:t>written</a:t>
            </a:r>
            <a:r>
              <a:rPr lang="fi-FI" dirty="0"/>
              <a:t> 81/2.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if</a:t>
            </a:r>
            <a:r>
              <a:rPr lang="fi-FI" dirty="0"/>
              <a:t> it is </a:t>
            </a:r>
            <a:r>
              <a:rPr lang="fi-FI" dirty="0" err="1"/>
              <a:t>written</a:t>
            </a:r>
            <a:r>
              <a:rPr lang="fi-FI" dirty="0"/>
              <a:t> 83//2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</a:t>
            </a:r>
            <a:r>
              <a:rPr lang="fi-FI" dirty="0"/>
              <a:t> is 41.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goes</a:t>
            </a:r>
            <a:r>
              <a:rPr lang="fi-FI" dirty="0"/>
              <a:t> </a:t>
            </a:r>
            <a:r>
              <a:rPr lang="fi-FI" dirty="0" err="1"/>
              <a:t>back</a:t>
            </a:r>
            <a:r>
              <a:rPr lang="fi-FI" dirty="0"/>
              <a:t> to long division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learned</a:t>
            </a:r>
            <a:r>
              <a:rPr lang="fi-FI" dirty="0"/>
              <a:t> in </a:t>
            </a:r>
            <a:r>
              <a:rPr lang="fi-FI" dirty="0" err="1"/>
              <a:t>elementary</a:t>
            </a:r>
            <a:r>
              <a:rPr lang="fi-FI" dirty="0"/>
              <a:t> </a:t>
            </a:r>
            <a:r>
              <a:rPr lang="fi-FI" dirty="0" err="1"/>
              <a:t>school</a:t>
            </a:r>
            <a:r>
              <a:rPr lang="fi-FI" dirty="0"/>
              <a:t>. 83//2 is 41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remainder</a:t>
            </a:r>
            <a:r>
              <a:rPr lang="fi-FI" dirty="0"/>
              <a:t> of 1.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</a:t>
            </a:r>
            <a:r>
              <a:rPr lang="fi-FI" dirty="0"/>
              <a:t> of </a:t>
            </a:r>
            <a:r>
              <a:rPr lang="fi-FI" dirty="0" err="1"/>
              <a:t>floor</a:t>
            </a:r>
            <a:r>
              <a:rPr lang="fi-FI" dirty="0"/>
              <a:t> division </a:t>
            </a:r>
            <a:r>
              <a:rPr lang="fi-FI" dirty="0" err="1"/>
              <a:t>isn’t</a:t>
            </a:r>
            <a:r>
              <a:rPr lang="fi-FI" dirty="0"/>
              <a:t> </a:t>
            </a:r>
            <a:r>
              <a:rPr lang="fi-FI" dirty="0" err="1"/>
              <a:t>always</a:t>
            </a:r>
            <a:r>
              <a:rPr lang="fi-FI" dirty="0"/>
              <a:t> an </a:t>
            </a:r>
            <a:r>
              <a:rPr lang="fi-FI" dirty="0" err="1"/>
              <a:t>int</a:t>
            </a:r>
            <a:r>
              <a:rPr lang="fi-FI" dirty="0"/>
              <a:t>. 83//2.0 </a:t>
            </a:r>
            <a:r>
              <a:rPr lang="fi-FI" dirty="0" err="1"/>
              <a:t>yields</a:t>
            </a:r>
            <a:r>
              <a:rPr lang="fi-FI" dirty="0"/>
              <a:t> 41.0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careful</a:t>
            </a:r>
            <a:r>
              <a:rPr lang="fi-FI" dirty="0"/>
              <a:t>.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floor</a:t>
            </a:r>
            <a:r>
              <a:rPr lang="fi-FI" dirty="0"/>
              <a:t> division </a:t>
            </a:r>
            <a:r>
              <a:rPr lang="fi-FI" dirty="0" err="1"/>
              <a:t>returns</a:t>
            </a:r>
            <a:r>
              <a:rPr lang="fi-FI" dirty="0"/>
              <a:t> an </a:t>
            </a:r>
            <a:r>
              <a:rPr lang="fi-FI" dirty="0" err="1"/>
              <a:t>integer</a:t>
            </a:r>
            <a:r>
              <a:rPr lang="fi-FI" dirty="0"/>
              <a:t>, 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necessarily</a:t>
            </a:r>
            <a:r>
              <a:rPr lang="fi-FI" dirty="0"/>
              <a:t> </a:t>
            </a:r>
            <a:r>
              <a:rPr lang="fi-FI" dirty="0" err="1"/>
              <a:t>return</a:t>
            </a:r>
            <a:r>
              <a:rPr lang="fi-FI" dirty="0"/>
              <a:t> an </a:t>
            </a:r>
            <a:r>
              <a:rPr lang="fi-FI" dirty="0" err="1"/>
              <a:t>int</a:t>
            </a:r>
            <a:r>
              <a:rPr lang="fi-FI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F6594C-6607-2242-A048-17256A4FE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5" y="457200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/>
              <a:t>Arithmetic operations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81567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Practice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arithmetic</a:t>
            </a:r>
            <a:r>
              <a:rPr lang="fi-FI" dirty="0"/>
              <a:t> </a:t>
            </a:r>
            <a:r>
              <a:rPr lang="fi-FI" dirty="0" err="1"/>
              <a:t>opeartions</a:t>
            </a:r>
            <a:r>
              <a:rPr lang="fi-FI" dirty="0"/>
              <a:t>,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each</a:t>
            </a:r>
            <a:r>
              <a:rPr lang="fi-FI" dirty="0"/>
              <a:t> and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results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+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*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//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%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**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F6594C-6607-2242-A048-17256A4FE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5" y="457200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/>
              <a:t>Arithmetic operations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4416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mathematical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float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Int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abs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round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F6594C-6607-2242-A048-17256A4FE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5" y="457200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/>
              <a:t>Arithmetic operations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13047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String</a:t>
            </a:r>
            <a:r>
              <a:rPr lang="fi-FI" dirty="0"/>
              <a:t> is just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datatype</a:t>
            </a:r>
            <a:r>
              <a:rPr lang="fi-FI" dirty="0"/>
              <a:t> in Python: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name</a:t>
            </a:r>
            <a:r>
              <a:rPr lang="fi-FI" dirty="0"/>
              <a:t> = </a:t>
            </a:r>
            <a:r>
              <a:rPr lang="fi-FI" dirty="0">
                <a:solidFill>
                  <a:srgbClr val="FF0000"/>
                </a:solidFill>
              </a:rPr>
              <a:t>’Jari’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print</a:t>
            </a:r>
            <a:r>
              <a:rPr lang="fi-FI" dirty="0"/>
              <a:t>(”Hi my </a:t>
            </a:r>
            <a:r>
              <a:rPr lang="fi-FI" dirty="0" err="1"/>
              <a:t>name</a:t>
            </a:r>
            <a:r>
              <a:rPr lang="fi-FI" dirty="0"/>
              <a:t> is ", </a:t>
            </a:r>
            <a:r>
              <a:rPr lang="fi-FI" dirty="0" err="1"/>
              <a:t>name</a:t>
            </a:r>
            <a:r>
              <a:rPr lang="fi-FI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initializes</a:t>
            </a:r>
            <a:r>
              <a:rPr lang="fi-FI" dirty="0"/>
              <a:t> a </a:t>
            </a:r>
            <a:r>
              <a:rPr lang="fi-FI" dirty="0" err="1"/>
              <a:t>variable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 ‘Jari’. </a:t>
            </a:r>
            <a:r>
              <a:rPr lang="fi-FI" dirty="0">
                <a:solidFill>
                  <a:srgbClr val="FF0000"/>
                </a:solidFill>
              </a:rPr>
              <a:t>A </a:t>
            </a:r>
            <a:r>
              <a:rPr lang="fi-FI" dirty="0" err="1">
                <a:solidFill>
                  <a:srgbClr val="FF0000"/>
                </a:solidFill>
              </a:rPr>
              <a:t>string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literal</a:t>
            </a:r>
            <a:r>
              <a:rPr lang="fi-FI" dirty="0">
                <a:solidFill>
                  <a:srgbClr val="FF0000"/>
                </a:solidFill>
              </a:rPr>
              <a:t> is an </a:t>
            </a:r>
            <a:r>
              <a:rPr lang="fi-FI" dirty="0" err="1">
                <a:solidFill>
                  <a:srgbClr val="FF0000"/>
                </a:solidFill>
              </a:rPr>
              <a:t>actual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string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value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written</a:t>
            </a:r>
            <a:r>
              <a:rPr lang="fi-FI" dirty="0">
                <a:solidFill>
                  <a:srgbClr val="FF0000"/>
                </a:solidFill>
              </a:rPr>
              <a:t> in </a:t>
            </a:r>
            <a:r>
              <a:rPr lang="fi-FI" dirty="0" err="1">
                <a:solidFill>
                  <a:srgbClr val="FF0000"/>
                </a:solidFill>
              </a:rPr>
              <a:t>your</a:t>
            </a:r>
            <a:r>
              <a:rPr lang="fi-FI" dirty="0">
                <a:solidFill>
                  <a:srgbClr val="FF0000"/>
                </a:solidFill>
              </a:rPr>
              <a:t> </a:t>
            </a:r>
            <a:r>
              <a:rPr lang="fi-FI" dirty="0" err="1">
                <a:solidFill>
                  <a:srgbClr val="FF0000"/>
                </a:solidFill>
              </a:rPr>
              <a:t>program</a:t>
            </a:r>
            <a:r>
              <a:rPr lang="fi-FI" dirty="0"/>
              <a:t>.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literals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delimited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</a:t>
            </a:r>
            <a:r>
              <a:rPr lang="fi-FI" dirty="0" err="1"/>
              <a:t>double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single </a:t>
            </a:r>
            <a:r>
              <a:rPr lang="fi-FI" dirty="0" err="1"/>
              <a:t>quotes</a:t>
            </a:r>
            <a:r>
              <a:rPr lang="fi-FI" dirty="0"/>
              <a:t>. </a:t>
            </a:r>
            <a:r>
              <a:rPr lang="fi-FI" dirty="0" err="1"/>
              <a:t>Delimited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and </a:t>
            </a:r>
            <a:r>
              <a:rPr lang="fi-FI" dirty="0" err="1"/>
              <a:t>end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quotes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Delimiters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come</a:t>
            </a:r>
            <a:r>
              <a:rPr lang="fi-FI" dirty="0"/>
              <a:t> in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pairs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Working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strings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96559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Strings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sequence</a:t>
            </a:r>
            <a:r>
              <a:rPr lang="fi-FI" dirty="0"/>
              <a:t> in Python.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Python </a:t>
            </a:r>
            <a:r>
              <a:rPr lang="fi-FI" dirty="0" err="1"/>
              <a:t>supports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 on </a:t>
            </a:r>
            <a:r>
              <a:rPr lang="fi-FI" dirty="0" err="1"/>
              <a:t>sequences</a:t>
            </a:r>
            <a:r>
              <a:rPr lang="fi-FI" dirty="0"/>
              <a:t>. For </a:t>
            </a:r>
            <a:r>
              <a:rPr lang="fi-FI" dirty="0" err="1"/>
              <a:t>instance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an 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 </a:t>
            </a:r>
            <a:r>
              <a:rPr lang="fi-FI" dirty="0" err="1"/>
              <a:t>sequence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print</a:t>
            </a:r>
            <a:r>
              <a:rPr lang="fi-FI" dirty="0"/>
              <a:t>(</a:t>
            </a:r>
            <a:r>
              <a:rPr lang="fi-FI" dirty="0" err="1"/>
              <a:t>name</a:t>
            </a:r>
            <a:r>
              <a:rPr lang="fi-FI" dirty="0"/>
              <a:t>[0])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character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 </a:t>
            </a:r>
            <a:r>
              <a:rPr lang="fi-FI" dirty="0" err="1"/>
              <a:t>references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Working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strings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79854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strings</a:t>
            </a:r>
            <a:r>
              <a:rPr lang="fi-FI" dirty="0"/>
              <a:t> </a:t>
            </a:r>
            <a:r>
              <a:rPr lang="fi-FI" dirty="0" err="1"/>
              <a:t>together</a:t>
            </a:r>
            <a:r>
              <a:rPr lang="fi-FI" dirty="0"/>
              <a:t> to </a:t>
            </a:r>
            <a:r>
              <a:rPr lang="fi-FI" dirty="0" err="1"/>
              <a:t>build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. </a:t>
            </a:r>
            <a:r>
              <a:rPr lang="fi-FI" dirty="0" err="1"/>
              <a:t>So</a:t>
            </a:r>
            <a:r>
              <a:rPr lang="fi-FI" dirty="0"/>
              <a:t>,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name</a:t>
            </a:r>
            <a:r>
              <a:rPr lang="fi-FI" dirty="0"/>
              <a:t> = ”</a:t>
            </a:r>
            <a:r>
              <a:rPr lang="fi-FI" dirty="0" err="1"/>
              <a:t>Firstname</a:t>
            </a:r>
            <a:r>
              <a:rPr lang="fi-FI" dirty="0"/>
              <a:t>” + ” ” + ”</a:t>
            </a:r>
            <a:r>
              <a:rPr lang="fi-FI" dirty="0" err="1"/>
              <a:t>Lastname</a:t>
            </a:r>
            <a:r>
              <a:rPr lang="fi-FI" dirty="0"/>
              <a:t>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varianle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 to </a:t>
            </a:r>
            <a:r>
              <a:rPr lang="fi-FI" dirty="0" err="1"/>
              <a:t>contain</a:t>
            </a:r>
            <a:r>
              <a:rPr lang="fi-FI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”</a:t>
            </a:r>
            <a:r>
              <a:rPr lang="fi-FI" dirty="0" err="1"/>
              <a:t>Firstname</a:t>
            </a:r>
            <a:r>
              <a:rPr lang="fi-FI" dirty="0"/>
              <a:t> </a:t>
            </a:r>
            <a:r>
              <a:rPr lang="fi-FI" dirty="0" err="1"/>
              <a:t>Lastname</a:t>
            </a:r>
            <a:r>
              <a:rPr lang="fi-FI" dirty="0"/>
              <a:t>”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Working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strings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331546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It is </a:t>
            </a:r>
            <a:r>
              <a:rPr lang="fi-FI" dirty="0" err="1"/>
              <a:t>possible</a:t>
            </a:r>
            <a:r>
              <a:rPr lang="fi-FI" dirty="0"/>
              <a:t> in Python to </a:t>
            </a:r>
            <a:r>
              <a:rPr lang="fi-FI" dirty="0" err="1"/>
              <a:t>convert</a:t>
            </a:r>
            <a:r>
              <a:rPr lang="fi-FI" dirty="0"/>
              <a:t> an </a:t>
            </a:r>
            <a:r>
              <a:rPr lang="fi-FI" dirty="0" err="1"/>
              <a:t>integer</a:t>
            </a:r>
            <a:r>
              <a:rPr lang="fi-FI" dirty="0"/>
              <a:t> to a </a:t>
            </a:r>
            <a:r>
              <a:rPr lang="fi-FI" dirty="0" err="1"/>
              <a:t>string</a:t>
            </a:r>
            <a:r>
              <a:rPr lang="fi-FI" dirty="0"/>
              <a:t>. For </a:t>
            </a:r>
            <a:r>
              <a:rPr lang="fi-FI" dirty="0" err="1"/>
              <a:t>instance</a:t>
            </a:r>
            <a:r>
              <a:rPr lang="fi-FI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x = </a:t>
            </a:r>
            <a:r>
              <a:rPr lang="fi-FI" dirty="0" err="1"/>
              <a:t>str</a:t>
            </a:r>
            <a:r>
              <a:rPr lang="fi-FI" dirty="0"/>
              <a:t>(83)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print</a:t>
            </a:r>
            <a:r>
              <a:rPr lang="fi-FI" dirty="0"/>
              <a:t>(x[0])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print</a:t>
            </a:r>
            <a:r>
              <a:rPr lang="fi-FI" dirty="0"/>
              <a:t>(x[1])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y = </a:t>
            </a:r>
            <a:r>
              <a:rPr lang="fi-FI" dirty="0" err="1"/>
              <a:t>int</a:t>
            </a:r>
            <a:r>
              <a:rPr lang="fi-FI" dirty="0"/>
              <a:t>(x)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print</a:t>
            </a:r>
            <a:r>
              <a:rPr lang="fi-FI" dirty="0"/>
              <a:t>(y)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converts</a:t>
            </a:r>
            <a:r>
              <a:rPr lang="fi-FI" dirty="0"/>
              <a:t> 83 to ‘83’ and </a:t>
            </a:r>
            <a:r>
              <a:rPr lang="fi-FI" dirty="0" err="1"/>
              <a:t>back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Working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strings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554728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Conversion of </a:t>
            </a:r>
            <a:r>
              <a:rPr lang="fi-FI" dirty="0" err="1"/>
              <a:t>numeric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to </a:t>
            </a:r>
            <a:r>
              <a:rPr lang="fi-FI" dirty="0" err="1"/>
              <a:t>strings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confused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ASCII </a:t>
            </a:r>
            <a:r>
              <a:rPr lang="fi-FI" dirty="0" err="1"/>
              <a:t>conversion</a:t>
            </a:r>
            <a:r>
              <a:rPr lang="fi-FI" dirty="0"/>
              <a:t>. </a:t>
            </a:r>
            <a:r>
              <a:rPr lang="fi-FI" dirty="0" err="1"/>
              <a:t>Integers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ASCII </a:t>
            </a:r>
            <a:r>
              <a:rPr lang="fi-FI" dirty="0" err="1"/>
              <a:t>codes</a:t>
            </a:r>
            <a:r>
              <a:rPr lang="fi-FI" dirty="0"/>
              <a:t> for </a:t>
            </a:r>
            <a:r>
              <a:rPr lang="fi-FI" dirty="0" err="1"/>
              <a:t>characters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convert</a:t>
            </a:r>
            <a:r>
              <a:rPr lang="fi-FI" dirty="0"/>
              <a:t> an </a:t>
            </a:r>
            <a:r>
              <a:rPr lang="fi-FI" dirty="0" err="1"/>
              <a:t>integer</a:t>
            </a:r>
            <a:r>
              <a:rPr lang="fi-FI" dirty="0"/>
              <a:t> to </a:t>
            </a:r>
            <a:r>
              <a:rPr lang="fi-FI" dirty="0" err="1"/>
              <a:t>its</a:t>
            </a:r>
            <a:r>
              <a:rPr lang="fi-FI" dirty="0"/>
              <a:t> ASCII </a:t>
            </a:r>
            <a:r>
              <a:rPr lang="fi-FI" dirty="0" err="1"/>
              <a:t>character</a:t>
            </a:r>
            <a:r>
              <a:rPr lang="fi-FI" dirty="0"/>
              <a:t> </a:t>
            </a:r>
            <a:r>
              <a:rPr lang="fi-FI" dirty="0" err="1"/>
              <a:t>equivalent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chr</a:t>
            </a:r>
            <a:r>
              <a:rPr lang="fi-FI" dirty="0"/>
              <a:t> </a:t>
            </a:r>
            <a:r>
              <a:rPr lang="fi-FI" dirty="0" err="1"/>
              <a:t>conversion</a:t>
            </a:r>
            <a:r>
              <a:rPr lang="fi-FI" dirty="0"/>
              <a:t> </a:t>
            </a:r>
            <a:r>
              <a:rPr lang="fi-FI" dirty="0" err="1"/>
              <a:t>operator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For </a:t>
            </a:r>
            <a:r>
              <a:rPr lang="fi-FI" dirty="0" err="1"/>
              <a:t>instance</a:t>
            </a:r>
            <a:r>
              <a:rPr lang="fi-FI" dirty="0"/>
              <a:t>, </a:t>
            </a:r>
            <a:r>
              <a:rPr lang="fi-FI" dirty="0" err="1"/>
              <a:t>chr</a:t>
            </a:r>
            <a:r>
              <a:rPr lang="fi-FI" dirty="0"/>
              <a:t>(83) is ‘S’. </a:t>
            </a:r>
            <a:r>
              <a:rPr lang="fi-FI" dirty="0" err="1"/>
              <a:t>Likewise</a:t>
            </a:r>
            <a:r>
              <a:rPr lang="fi-FI" dirty="0"/>
              <a:t>,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convert</a:t>
            </a:r>
            <a:r>
              <a:rPr lang="fi-FI" dirty="0"/>
              <a:t> a </a:t>
            </a:r>
            <a:r>
              <a:rPr lang="fi-FI" dirty="0" err="1"/>
              <a:t>character</a:t>
            </a:r>
            <a:r>
              <a:rPr lang="fi-FI" dirty="0"/>
              <a:t> to </a:t>
            </a:r>
            <a:r>
              <a:rPr lang="fi-FI" dirty="0" err="1"/>
              <a:t>its</a:t>
            </a:r>
            <a:r>
              <a:rPr lang="fi-FI" dirty="0"/>
              <a:t> ASCII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equivalent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ord</a:t>
            </a:r>
            <a:r>
              <a:rPr lang="fi-FI" dirty="0"/>
              <a:t> </a:t>
            </a:r>
            <a:r>
              <a:rPr lang="fi-FI" dirty="0" err="1"/>
              <a:t>conversion</a:t>
            </a:r>
            <a:r>
              <a:rPr lang="fi-FI" dirty="0"/>
              <a:t> </a:t>
            </a:r>
            <a:r>
              <a:rPr lang="fi-FI" dirty="0" err="1"/>
              <a:t>operator</a:t>
            </a:r>
            <a:r>
              <a:rPr lang="fi-FI" dirty="0"/>
              <a:t>.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ord</a:t>
            </a:r>
            <a:r>
              <a:rPr lang="fi-FI" dirty="0"/>
              <a:t>(‘S’) is </a:t>
            </a:r>
            <a:r>
              <a:rPr lang="fi-FI" dirty="0" err="1"/>
              <a:t>equal</a:t>
            </a:r>
            <a:r>
              <a:rPr lang="fi-FI" dirty="0"/>
              <a:t> to 83.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Working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strings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05616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formats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In a </a:t>
            </a:r>
            <a:r>
              <a:rPr lang="fi-FI" dirty="0" err="1"/>
              <a:t>computer</a:t>
            </a:r>
            <a:r>
              <a:rPr lang="fi-FI" dirty="0"/>
              <a:t>, </a:t>
            </a:r>
            <a:r>
              <a:rPr lang="fi-FI" dirty="0" err="1"/>
              <a:t>everything</a:t>
            </a:r>
            <a:r>
              <a:rPr lang="fi-FI" dirty="0"/>
              <a:t> is </a:t>
            </a:r>
            <a:r>
              <a:rPr lang="fi-FI" dirty="0" err="1"/>
              <a:t>stored</a:t>
            </a:r>
            <a:r>
              <a:rPr lang="fi-FI" dirty="0"/>
              <a:t> as a </a:t>
            </a:r>
            <a:r>
              <a:rPr lang="fi-FI" dirty="0" err="1"/>
              <a:t>sequence</a:t>
            </a:r>
            <a:r>
              <a:rPr lang="fi-FI" dirty="0"/>
              <a:t> of 0’s and 1’s. 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as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format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For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 01010011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interpreted</a:t>
            </a:r>
            <a:r>
              <a:rPr lang="fi-FI" dirty="0"/>
              <a:t>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decimal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83.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capital </a:t>
            </a:r>
            <a:r>
              <a:rPr lang="fi-FI" dirty="0" err="1"/>
              <a:t>letter</a:t>
            </a:r>
            <a:r>
              <a:rPr lang="fi-FI" dirty="0"/>
              <a:t> ’S’.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How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interpret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strings</a:t>
            </a:r>
            <a:r>
              <a:rPr lang="fi-FI" dirty="0"/>
              <a:t> of 0’s and 1’s is </a:t>
            </a:r>
            <a:r>
              <a:rPr lang="fi-FI" dirty="0" err="1"/>
              <a:t>up</a:t>
            </a:r>
            <a:r>
              <a:rPr lang="fi-FI" dirty="0"/>
              <a:t> to us. </a:t>
            </a:r>
          </a:p>
        </p:txBody>
      </p:sp>
    </p:spTree>
    <p:extLst>
      <p:ext uri="{BB962C8B-B14F-4D97-AF65-F5344CB8AC3E}">
        <p14:creationId xmlns:p14="http://schemas.microsoft.com/office/powerpoint/2010/main" val="962213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Working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strings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11C345-B0A5-974B-94C3-DF2FA0F6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425899"/>
            <a:ext cx="8229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72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indexing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concatenation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chr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str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int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float</a:t>
            </a: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Working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strings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34914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Working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strings</a:t>
            </a:r>
            <a:endParaRPr lang="fi-FI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EEB9E-0DA6-5045-8CB6-431CCDD48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78C68-8C9F-EF45-8045-7A516C8FD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280894"/>
            <a:ext cx="7058610" cy="531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36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If </a:t>
            </a:r>
            <a:r>
              <a:rPr lang="fi-FI" dirty="0" err="1"/>
              <a:t>Statement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0002E-7F84-724B-883E-F05408F2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96" y="1260100"/>
            <a:ext cx="3284376" cy="559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431AEF-AE04-6F4B-ACC4-6784C1A3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9" y="2627831"/>
            <a:ext cx="4622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If </a:t>
            </a:r>
            <a:r>
              <a:rPr lang="fi-FI" dirty="0" err="1"/>
              <a:t>Statement</a:t>
            </a:r>
            <a:endParaRPr lang="fi-FI" dirty="0"/>
          </a:p>
          <a:p>
            <a:endParaRPr lang="fi-FI" dirty="0"/>
          </a:p>
          <a:p>
            <a:r>
              <a:rPr lang="fi-FI" dirty="0"/>
              <a:t>Python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{ } to </a:t>
            </a:r>
            <a:r>
              <a:rPr lang="fi-FI" dirty="0" err="1"/>
              <a:t>enclose</a:t>
            </a:r>
            <a:r>
              <a:rPr lang="fi-FI" dirty="0"/>
              <a:t> </a:t>
            </a:r>
            <a:r>
              <a:rPr lang="fi-FI" dirty="0" err="1"/>
              <a:t>blocks</a:t>
            </a:r>
            <a:r>
              <a:rPr lang="fi-FI" dirty="0"/>
              <a:t> of </a:t>
            </a:r>
            <a:r>
              <a:rPr lang="fi-FI" dirty="0" err="1"/>
              <a:t>code</a:t>
            </a:r>
            <a:r>
              <a:rPr lang="fi-FI" dirty="0"/>
              <a:t> for </a:t>
            </a:r>
            <a:r>
              <a:rPr lang="fi-FI" dirty="0" err="1"/>
              <a:t>if</a:t>
            </a:r>
            <a:r>
              <a:rPr lang="fi-FI" dirty="0"/>
              <a:t>/</a:t>
            </a:r>
            <a:r>
              <a:rPr lang="fi-FI" dirty="0" err="1"/>
              <a:t>loops</a:t>
            </a:r>
            <a:r>
              <a:rPr lang="fi-FI" dirty="0"/>
              <a:t>/</a:t>
            </a:r>
            <a:r>
              <a:rPr lang="fi-FI" dirty="0" err="1"/>
              <a:t>function</a:t>
            </a:r>
            <a:r>
              <a:rPr lang="fi-FI" dirty="0"/>
              <a:t> etc.. </a:t>
            </a:r>
          </a:p>
          <a:p>
            <a:r>
              <a:rPr lang="fi-FI" dirty="0" err="1"/>
              <a:t>Instead</a:t>
            </a:r>
            <a:r>
              <a:rPr lang="fi-FI" dirty="0"/>
              <a:t>, Python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colon</a:t>
            </a:r>
            <a:r>
              <a:rPr lang="fi-FI" dirty="0"/>
              <a:t> (:) and </a:t>
            </a:r>
            <a:r>
              <a:rPr lang="fi-FI" dirty="0" err="1"/>
              <a:t>indentation</a:t>
            </a:r>
            <a:r>
              <a:rPr lang="fi-FI" dirty="0"/>
              <a:t>/</a:t>
            </a:r>
            <a:r>
              <a:rPr lang="fi-FI" dirty="0" err="1"/>
              <a:t>whitespace</a:t>
            </a:r>
            <a:r>
              <a:rPr lang="fi-FI" dirty="0"/>
              <a:t> to </a:t>
            </a:r>
            <a:r>
              <a:rPr lang="fi-FI" dirty="0" err="1"/>
              <a:t>group</a:t>
            </a:r>
            <a:r>
              <a:rPr lang="fi-FI" dirty="0"/>
              <a:t> </a:t>
            </a:r>
            <a:r>
              <a:rPr lang="fi-FI" dirty="0" err="1"/>
              <a:t>statements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boolean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for an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in </a:t>
            </a:r>
            <a:r>
              <a:rPr lang="fi-FI" dirty="0" err="1"/>
              <a:t>parenthesis</a:t>
            </a:r>
            <a:r>
              <a:rPr lang="fi-FI" dirty="0"/>
              <a:t> (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difference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C++/Java), and it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*</a:t>
            </a:r>
            <a:r>
              <a:rPr lang="fi-FI" dirty="0" err="1"/>
              <a:t>elif</a:t>
            </a:r>
            <a:r>
              <a:rPr lang="fi-FI" dirty="0"/>
              <a:t>* and *</a:t>
            </a:r>
            <a:r>
              <a:rPr lang="fi-FI" dirty="0" err="1"/>
              <a:t>else</a:t>
            </a:r>
            <a:r>
              <a:rPr lang="fi-FI" dirty="0"/>
              <a:t>* </a:t>
            </a:r>
            <a:r>
              <a:rPr lang="fi-FI" dirty="0" err="1"/>
              <a:t>clauses</a:t>
            </a:r>
            <a:r>
              <a:rPr lang="fi-FI" dirty="0"/>
              <a:t> (</a:t>
            </a:r>
            <a:r>
              <a:rPr lang="fi-FI" dirty="0" err="1"/>
              <a:t>mnemonic</a:t>
            </a:r>
            <a:r>
              <a:rPr lang="fi-FI" dirty="0"/>
              <a:t>: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word</a:t>
            </a:r>
            <a:r>
              <a:rPr lang="fi-FI" dirty="0"/>
              <a:t> "</a:t>
            </a:r>
            <a:r>
              <a:rPr lang="fi-FI" dirty="0" err="1"/>
              <a:t>elif</a:t>
            </a:r>
            <a:r>
              <a:rPr lang="fi-FI" dirty="0"/>
              <a:t>"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length</a:t>
            </a:r>
            <a:r>
              <a:rPr lang="fi-FI" dirty="0"/>
              <a:t>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word</a:t>
            </a:r>
            <a:r>
              <a:rPr lang="fi-FI" dirty="0"/>
              <a:t> "</a:t>
            </a:r>
            <a:r>
              <a:rPr lang="fi-FI" dirty="0" err="1"/>
              <a:t>else</a:t>
            </a:r>
            <a:r>
              <a:rPr lang="fi-FI" dirty="0"/>
              <a:t>").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989685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There</a:t>
            </a:r>
            <a:r>
              <a:rPr lang="fi-FI" dirty="0"/>
              <a:t> is </a:t>
            </a:r>
            <a:r>
              <a:rPr lang="fi-FI" dirty="0" err="1"/>
              <a:t>also</a:t>
            </a:r>
            <a:r>
              <a:rPr lang="fi-FI" dirty="0"/>
              <a:t> a </a:t>
            </a:r>
            <a:r>
              <a:rPr lang="fi-FI" dirty="0" err="1"/>
              <a:t>Boolean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: </a:t>
            </a:r>
            <a:r>
              <a:rPr lang="fi-FI" dirty="0" err="1"/>
              <a:t>True</a:t>
            </a:r>
            <a:r>
              <a:rPr lang="fi-FI" dirty="0"/>
              <a:t> and </a:t>
            </a:r>
            <a:r>
              <a:rPr lang="fi-FI" dirty="0" err="1"/>
              <a:t>False</a:t>
            </a:r>
            <a:r>
              <a:rPr lang="fi-FI" dirty="0"/>
              <a:t> (</a:t>
            </a:r>
            <a:r>
              <a:rPr lang="fi-FI" dirty="0" err="1"/>
              <a:t>converted</a:t>
            </a:r>
            <a:r>
              <a:rPr lang="fi-FI" dirty="0"/>
              <a:t> to an </a:t>
            </a:r>
            <a:r>
              <a:rPr lang="fi-FI" dirty="0" err="1"/>
              <a:t>int</a:t>
            </a:r>
            <a:r>
              <a:rPr lang="fi-FI" dirty="0"/>
              <a:t>,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1 and 0). </a:t>
            </a:r>
          </a:p>
          <a:p>
            <a:endParaRPr lang="fi-FI" dirty="0"/>
          </a:p>
          <a:p>
            <a:r>
              <a:rPr lang="fi-FI" dirty="0"/>
              <a:t>Python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usual</a:t>
            </a:r>
            <a:r>
              <a:rPr lang="fi-FI" dirty="0"/>
              <a:t> </a:t>
            </a:r>
            <a:r>
              <a:rPr lang="fi-FI" dirty="0" err="1"/>
              <a:t>comparison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: ==, !=, &lt;, &lt;=, &gt;, &gt;=. </a:t>
            </a:r>
            <a:r>
              <a:rPr lang="fi-FI" dirty="0" err="1"/>
              <a:t>Unlike</a:t>
            </a:r>
            <a:r>
              <a:rPr lang="fi-FI" dirty="0"/>
              <a:t> Java and C, == is </a:t>
            </a:r>
            <a:r>
              <a:rPr lang="fi-FI" dirty="0" err="1"/>
              <a:t>overloaded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correctly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strings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327192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4CC84-9CCA-3344-95B7-D1993CFB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13" y="2389285"/>
            <a:ext cx="4406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8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boolean</a:t>
            </a:r>
            <a:r>
              <a:rPr lang="fi-FI" dirty="0"/>
              <a:t> </a:t>
            </a:r>
            <a:r>
              <a:rPr lang="fi-FI" dirty="0" err="1"/>
              <a:t>operators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spelled</a:t>
            </a:r>
            <a:r>
              <a:rPr lang="fi-FI" dirty="0"/>
              <a:t> out </a:t>
            </a:r>
            <a:r>
              <a:rPr lang="fi-FI" dirty="0" err="1"/>
              <a:t>words</a:t>
            </a:r>
            <a:r>
              <a:rPr lang="fi-FI" dirty="0"/>
              <a:t> *and*, *</a:t>
            </a:r>
            <a:r>
              <a:rPr lang="fi-FI" dirty="0" err="1"/>
              <a:t>or</a:t>
            </a:r>
            <a:r>
              <a:rPr lang="fi-FI" dirty="0"/>
              <a:t>*, *</a:t>
            </a:r>
            <a:r>
              <a:rPr lang="fi-FI" dirty="0" err="1"/>
              <a:t>not</a:t>
            </a:r>
            <a:r>
              <a:rPr lang="fi-FI" dirty="0"/>
              <a:t>* (Python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C-</a:t>
            </a:r>
            <a:r>
              <a:rPr lang="fi-FI" dirty="0" err="1"/>
              <a:t>style</a:t>
            </a:r>
            <a:r>
              <a:rPr lang="fi-FI" dirty="0"/>
              <a:t> &amp;&amp; || !). 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677683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4D543-853F-9647-975D-CCF67C887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03"/>
          <a:stretch/>
        </p:blipFill>
        <p:spPr>
          <a:xfrm>
            <a:off x="109634" y="1612020"/>
            <a:ext cx="8659192" cy="35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5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Sometimes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a </a:t>
            </a:r>
            <a:r>
              <a:rPr lang="fi-FI" dirty="0" err="1"/>
              <a:t>condition</a:t>
            </a:r>
            <a:r>
              <a:rPr lang="fi-FI" dirty="0"/>
              <a:t> is </a:t>
            </a:r>
            <a:r>
              <a:rPr lang="fi-FI" dirty="0" err="1"/>
              <a:t>true</a:t>
            </a:r>
            <a:r>
              <a:rPr lang="fi-FI" dirty="0"/>
              <a:t> and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else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a </a:t>
            </a:r>
            <a:r>
              <a:rPr lang="fi-FI" dirty="0" err="1"/>
              <a:t>condition</a:t>
            </a:r>
            <a:r>
              <a:rPr lang="fi-FI" dirty="0"/>
              <a:t> is </a:t>
            </a:r>
            <a:r>
              <a:rPr lang="fi-FI" dirty="0" err="1"/>
              <a:t>false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Notice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condition</a:t>
            </a:r>
            <a:r>
              <a:rPr lang="fi-FI" dirty="0"/>
              <a:t> </a:t>
            </a:r>
            <a:r>
              <a:rPr lang="fi-FI" dirty="0" err="1"/>
              <a:t>evaluates</a:t>
            </a:r>
            <a:r>
              <a:rPr lang="fi-FI" dirty="0"/>
              <a:t> to </a:t>
            </a:r>
            <a:r>
              <a:rPr lang="fi-FI" dirty="0" err="1"/>
              <a:t>true</a:t>
            </a:r>
            <a:r>
              <a:rPr lang="fi-FI" dirty="0"/>
              <a:t> and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anything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to </a:t>
            </a:r>
            <a:r>
              <a:rPr lang="fi-FI" dirty="0" err="1"/>
              <a:t>happen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a </a:t>
            </a:r>
            <a:r>
              <a:rPr lang="fi-FI" dirty="0" err="1"/>
              <a:t>condition</a:t>
            </a:r>
            <a:r>
              <a:rPr lang="fi-FI" dirty="0"/>
              <a:t> is </a:t>
            </a:r>
            <a:r>
              <a:rPr lang="fi-FI" dirty="0" err="1"/>
              <a:t>true</a:t>
            </a:r>
            <a:r>
              <a:rPr lang="fi-FI" dirty="0"/>
              <a:t> and </a:t>
            </a:r>
            <a:r>
              <a:rPr lang="fi-FI" dirty="0" err="1"/>
              <a:t>another</a:t>
            </a:r>
            <a:r>
              <a:rPr lang="fi-FI" dirty="0"/>
              <a:t> to </a:t>
            </a:r>
            <a:r>
              <a:rPr lang="fi-FI" dirty="0" err="1"/>
              <a:t>happen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condition</a:t>
            </a:r>
            <a:r>
              <a:rPr lang="fi-FI" dirty="0"/>
              <a:t> is </a:t>
            </a:r>
            <a:r>
              <a:rPr lang="fi-FI" dirty="0" err="1"/>
              <a:t>false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an </a:t>
            </a:r>
            <a:r>
              <a:rPr lang="fi-FI" dirty="0" err="1"/>
              <a:t>if-else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69110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formats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CPU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interpret</a:t>
            </a:r>
            <a:r>
              <a:rPr lang="fi-FI" dirty="0"/>
              <a:t> a </a:t>
            </a:r>
            <a:r>
              <a:rPr lang="fi-FI" dirty="0" err="1"/>
              <a:t>location</a:t>
            </a:r>
            <a:r>
              <a:rPr lang="fi-FI" dirty="0"/>
              <a:t> in </a:t>
            </a:r>
            <a:r>
              <a:rPr lang="fi-FI" dirty="0" err="1"/>
              <a:t>memory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instruction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CPU to </a:t>
            </a:r>
            <a:r>
              <a:rPr lang="fi-FI" dirty="0" err="1"/>
              <a:t>execute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instructions</a:t>
            </a:r>
            <a:r>
              <a:rPr lang="fi-FI" dirty="0"/>
              <a:t> </a:t>
            </a:r>
            <a:r>
              <a:rPr lang="fi-FI" dirty="0" err="1"/>
              <a:t>treat</a:t>
            </a:r>
            <a:r>
              <a:rPr lang="fi-FI" dirty="0"/>
              <a:t> 01010011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83.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instructions</a:t>
            </a:r>
            <a:r>
              <a:rPr lang="fi-FI" dirty="0"/>
              <a:t> </a:t>
            </a:r>
            <a:r>
              <a:rPr lang="fi-FI" dirty="0" err="1"/>
              <a:t>treat</a:t>
            </a:r>
            <a:r>
              <a:rPr lang="fi-FI" dirty="0"/>
              <a:t> it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letter</a:t>
            </a:r>
            <a:r>
              <a:rPr lang="fi-FI" dirty="0"/>
              <a:t> ‘S’</a:t>
            </a:r>
          </a:p>
        </p:txBody>
      </p:sp>
    </p:spTree>
    <p:extLst>
      <p:ext uri="{BB962C8B-B14F-4D97-AF65-F5344CB8AC3E}">
        <p14:creationId xmlns:p14="http://schemas.microsoft.com/office/powerpoint/2010/main" val="2005991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8F80-8CC5-764B-A8C9-5740DF92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" y="1436914"/>
            <a:ext cx="55626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71DD7-0E3E-9647-BDF0-21FBED1F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218" y="1436914"/>
            <a:ext cx="4489180" cy="54210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F1CE9B-75AA-EB4F-B212-BCFB2A1D424D}"/>
              </a:ext>
            </a:extLst>
          </p:cNvPr>
          <p:cNvSpPr/>
          <p:nvPr/>
        </p:nvSpPr>
        <p:spPr>
          <a:xfrm>
            <a:off x="331236" y="528278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dirty="0" err="1"/>
              <a:t>Again</a:t>
            </a:r>
            <a:r>
              <a:rPr lang="fi-FI" dirty="0"/>
              <a:t>, </a:t>
            </a:r>
            <a:r>
              <a:rPr lang="fi-FI" dirty="0" err="1"/>
              <a:t>indentation</a:t>
            </a:r>
            <a:r>
              <a:rPr lang="fi-FI" dirty="0"/>
              <a:t> is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important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else</a:t>
            </a:r>
            <a:r>
              <a:rPr lang="fi-FI" dirty="0"/>
              <a:t> </a:t>
            </a:r>
            <a:r>
              <a:rPr lang="fi-FI" dirty="0" err="1"/>
              <a:t>keyword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properly</a:t>
            </a:r>
            <a:r>
              <a:rPr lang="fi-FI" dirty="0"/>
              <a:t> </a:t>
            </a:r>
            <a:r>
              <a:rPr lang="fi-FI" dirty="0" err="1"/>
              <a:t>paired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Python.</a:t>
            </a:r>
          </a:p>
        </p:txBody>
      </p:sp>
    </p:spTree>
    <p:extLst>
      <p:ext uri="{BB962C8B-B14F-4D97-AF65-F5344CB8AC3E}">
        <p14:creationId xmlns:p14="http://schemas.microsoft.com/office/powerpoint/2010/main" val="3228422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FB18F-7EC0-0940-AF1D-076DA575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36" y="2377103"/>
            <a:ext cx="6464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0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several</a:t>
            </a:r>
            <a:r>
              <a:rPr lang="fi-FI" dirty="0"/>
              <a:t> </a:t>
            </a:r>
            <a:r>
              <a:rPr lang="fi-FI" dirty="0" err="1"/>
              <a:t>choices</a:t>
            </a:r>
            <a:r>
              <a:rPr lang="fi-FI" dirty="0"/>
              <a:t> </a:t>
            </a:r>
            <a:r>
              <a:rPr lang="fi-FI" dirty="0" err="1"/>
              <a:t>presents</a:t>
            </a:r>
            <a:r>
              <a:rPr lang="fi-FI" dirty="0"/>
              <a:t> </a:t>
            </a:r>
            <a:r>
              <a:rPr lang="fi-FI" dirty="0" err="1"/>
              <a:t>itself</a:t>
            </a:r>
            <a:r>
              <a:rPr lang="fi-FI" dirty="0"/>
              <a:t>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Python </a:t>
            </a:r>
            <a:r>
              <a:rPr lang="fi-FI" dirty="0" err="1"/>
              <a:t>has</a:t>
            </a:r>
            <a:r>
              <a:rPr lang="fi-FI" dirty="0"/>
              <a:t> a </a:t>
            </a:r>
            <a:r>
              <a:rPr lang="fi-FI" dirty="0" err="1"/>
              <a:t>special</a:t>
            </a:r>
            <a:r>
              <a:rPr lang="fi-FI" dirty="0"/>
              <a:t> </a:t>
            </a:r>
            <a:r>
              <a:rPr lang="fi-FI" dirty="0" err="1"/>
              <a:t>form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to </a:t>
            </a:r>
            <a:r>
              <a:rPr lang="fi-FI" dirty="0" err="1"/>
              <a:t>handle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It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if-elif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.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, and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, </a:t>
            </a:r>
            <a:r>
              <a:rPr lang="fi-FI" dirty="0" err="1"/>
              <a:t>alternative</a:t>
            </a:r>
            <a:r>
              <a:rPr lang="fi-FI" dirty="0"/>
              <a:t> is </a:t>
            </a:r>
            <a:r>
              <a:rPr lang="fi-FI" dirty="0" err="1"/>
              <a:t>chosen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alternative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condition</a:t>
            </a:r>
            <a:r>
              <a:rPr lang="fi-FI" dirty="0"/>
              <a:t> </a:t>
            </a:r>
            <a:r>
              <a:rPr lang="fi-FI" dirty="0" err="1"/>
              <a:t>evaluates</a:t>
            </a:r>
            <a:r>
              <a:rPr lang="fi-FI" dirty="0"/>
              <a:t> to </a:t>
            </a:r>
            <a:r>
              <a:rPr lang="fi-FI" dirty="0" err="1"/>
              <a:t>True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executed</a:t>
            </a:r>
            <a:r>
              <a:rPr lang="fi-FI" dirty="0"/>
              <a:t>.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alternatives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ignored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91078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C7B24-17AA-B749-BD95-26590AF1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095112"/>
            <a:ext cx="5384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3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Getting</a:t>
            </a:r>
            <a:r>
              <a:rPr lang="fi-FI" sz="2800" dirty="0"/>
              <a:t> input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52CDE5-1B07-C34E-97F2-CA0DD95F1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r>
              <a:rPr lang="fi-FI" dirty="0"/>
              <a:t>To </a:t>
            </a:r>
            <a:r>
              <a:rPr lang="fi-FI" dirty="0" err="1"/>
              <a:t>get</a:t>
            </a:r>
            <a:r>
              <a:rPr lang="fi-FI" dirty="0"/>
              <a:t> input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input </a:t>
            </a:r>
            <a:r>
              <a:rPr lang="fi-FI" dirty="0" err="1"/>
              <a:t>function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input </a:t>
            </a:r>
            <a:r>
              <a:rPr lang="fi-FI" dirty="0" err="1"/>
              <a:t>function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stops</a:t>
            </a:r>
            <a:r>
              <a:rPr lang="fi-FI" dirty="0"/>
              <a:t> </a:t>
            </a:r>
            <a:r>
              <a:rPr lang="fi-FI" dirty="0" err="1"/>
              <a:t>running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, </a:t>
            </a:r>
            <a:r>
              <a:rPr lang="fi-FI" dirty="0" err="1"/>
              <a:t>prompts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to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something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keyboard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printing</a:t>
            </a:r>
            <a:r>
              <a:rPr lang="fi-FI" dirty="0"/>
              <a:t> a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prompt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screen</a:t>
            </a:r>
            <a:r>
              <a:rPr lang="fi-FI" dirty="0"/>
              <a:t>,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waits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to </a:t>
            </a:r>
            <a:r>
              <a:rPr lang="fi-FI" dirty="0" err="1"/>
              <a:t>press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Enter </a:t>
            </a:r>
            <a:r>
              <a:rPr lang="fi-FI" dirty="0" err="1"/>
              <a:t>key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66377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Getting</a:t>
            </a:r>
            <a:r>
              <a:rPr lang="fi-FI" sz="2800" dirty="0"/>
              <a:t>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4303C-1105-EC4A-B9F9-C4C5F5CC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64" y="3018065"/>
            <a:ext cx="5664200" cy="95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9D7E16-6817-F045-A551-8A389DF55B26}"/>
              </a:ext>
            </a:extLst>
          </p:cNvPr>
          <p:cNvSpPr/>
          <p:nvPr/>
        </p:nvSpPr>
        <p:spPr>
          <a:xfrm>
            <a:off x="1637264" y="44027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Python is </a:t>
            </a:r>
            <a:r>
              <a:rPr lang="fi-FI" dirty="0" err="1"/>
              <a:t>always</a:t>
            </a:r>
            <a:r>
              <a:rPr lang="fi-FI" dirty="0"/>
              <a:t> a </a:t>
            </a:r>
            <a:r>
              <a:rPr lang="fi-FI" dirty="0" err="1"/>
              <a:t>string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5426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Getting</a:t>
            </a:r>
            <a:r>
              <a:rPr lang="fi-FI" sz="2800" dirty="0"/>
              <a:t> input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52CDE5-1B07-C34E-97F2-CA0DD95F1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r>
              <a:rPr lang="fi-FI" dirty="0"/>
              <a:t>Input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converted</a:t>
            </a:r>
            <a:r>
              <a:rPr lang="fi-FI" dirty="0"/>
              <a:t> to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int</a:t>
            </a:r>
            <a:r>
              <a:rPr lang="fi-FI" dirty="0"/>
              <a:t>()-</a:t>
            </a:r>
            <a:r>
              <a:rPr lang="fi-FI" dirty="0" err="1"/>
              <a:t>function</a:t>
            </a:r>
            <a:r>
              <a:rPr lang="fi-FI" dirty="0"/>
              <a:t> for </a:t>
            </a:r>
            <a:r>
              <a:rPr lang="fi-FI" dirty="0" err="1"/>
              <a:t>example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dirty="0" err="1"/>
              <a:t>age</a:t>
            </a:r>
            <a:r>
              <a:rPr lang="fi-FI" dirty="0"/>
              <a:t> = </a:t>
            </a:r>
            <a:r>
              <a:rPr lang="fi-FI" dirty="0" err="1"/>
              <a:t>int</a:t>
            </a:r>
            <a:r>
              <a:rPr lang="fi-FI" dirty="0"/>
              <a:t>(input("</a:t>
            </a:r>
            <a:r>
              <a:rPr lang="fi-FI" dirty="0" err="1"/>
              <a:t>Please</a:t>
            </a:r>
            <a:r>
              <a:rPr lang="fi-FI" dirty="0"/>
              <a:t>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age</a:t>
            </a:r>
            <a:r>
              <a:rPr lang="fi-FI" dirty="0"/>
              <a:t>:")) </a:t>
            </a:r>
          </a:p>
          <a:p>
            <a:r>
              <a:rPr lang="fi-FI" dirty="0" err="1"/>
              <a:t>olderAge</a:t>
            </a:r>
            <a:r>
              <a:rPr lang="fi-FI" dirty="0"/>
              <a:t> = </a:t>
            </a:r>
            <a:r>
              <a:rPr lang="fi-FI" dirty="0" err="1"/>
              <a:t>age</a:t>
            </a:r>
            <a:r>
              <a:rPr lang="fi-FI" dirty="0"/>
              <a:t> + 1 </a:t>
            </a:r>
            <a:r>
              <a:rPr lang="fi-FI" dirty="0" err="1"/>
              <a:t>print</a:t>
            </a:r>
            <a:r>
              <a:rPr lang="fi-FI" dirty="0"/>
              <a:t>("Next </a:t>
            </a:r>
            <a:r>
              <a:rPr lang="fi-FI" dirty="0" err="1"/>
              <a:t>year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", </a:t>
            </a:r>
            <a:r>
              <a:rPr lang="fi-FI" dirty="0" err="1"/>
              <a:t>olderAge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2028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52CDE5-1B07-C34E-97F2-CA0DD95F1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printing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print</a:t>
            </a:r>
            <a:r>
              <a:rPr lang="fi-FI" dirty="0"/>
              <a:t> as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on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separating</a:t>
            </a:r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a </a:t>
            </a:r>
            <a:r>
              <a:rPr lang="fi-FI" dirty="0" err="1"/>
              <a:t>comma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a </a:t>
            </a:r>
            <a:r>
              <a:rPr lang="fi-FI" dirty="0" err="1"/>
              <a:t>comma</a:t>
            </a:r>
            <a:r>
              <a:rPr lang="fi-FI" dirty="0"/>
              <a:t> </a:t>
            </a:r>
            <a:r>
              <a:rPr lang="fi-FI" dirty="0" err="1"/>
              <a:t>appears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in a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, a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appears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output.</a:t>
            </a:r>
          </a:p>
          <a:p>
            <a:endParaRPr lang="fi-FI" dirty="0"/>
          </a:p>
          <a:p>
            <a:r>
              <a:rPr lang="fi-FI" dirty="0" err="1"/>
              <a:t>name</a:t>
            </a:r>
            <a:r>
              <a:rPr lang="fi-FI" dirty="0"/>
              <a:t> = ”Jari”</a:t>
            </a:r>
          </a:p>
          <a:p>
            <a:r>
              <a:rPr lang="fi-FI" dirty="0" err="1"/>
              <a:t>print</a:t>
            </a:r>
            <a:r>
              <a:rPr lang="fi-FI" dirty="0"/>
              <a:t>("I </a:t>
            </a:r>
            <a:r>
              <a:rPr lang="fi-FI" dirty="0" err="1"/>
              <a:t>hope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,", </a:t>
            </a:r>
            <a:r>
              <a:rPr lang="fi-FI" dirty="0" err="1"/>
              <a:t>name</a:t>
            </a:r>
            <a:r>
              <a:rPr lang="fi-FI" dirty="0"/>
              <a:t>, "is </a:t>
            </a:r>
            <a:r>
              <a:rPr lang="fi-FI" dirty="0" err="1"/>
              <a:t>feeling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today</a:t>
            </a:r>
            <a:r>
              <a:rPr lang="fi-FI" dirty="0"/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019618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52CDE5-1B07-C34E-97F2-CA0DD95F1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r>
              <a:rPr lang="fi-FI" dirty="0"/>
              <a:t>To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contents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spaces</a:t>
            </a:r>
            <a:r>
              <a:rPr lang="fi-FI" dirty="0"/>
              <a:t> </a:t>
            </a:r>
            <a:r>
              <a:rPr lang="fi-FI" dirty="0" err="1"/>
              <a:t>appearing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converted</a:t>
            </a:r>
            <a:r>
              <a:rPr lang="fi-FI" dirty="0"/>
              <a:t> to </a:t>
            </a:r>
            <a:r>
              <a:rPr lang="fi-FI" dirty="0" err="1"/>
              <a:t>strings</a:t>
            </a:r>
            <a:r>
              <a:rPr lang="fi-FI" dirty="0"/>
              <a:t> and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concatenation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+ </a:t>
            </a:r>
            <a:r>
              <a:rPr lang="fi-FI" dirty="0" err="1"/>
              <a:t>operator</a:t>
            </a:r>
            <a:r>
              <a:rPr lang="fi-FI" dirty="0"/>
              <a:t> </a:t>
            </a:r>
            <a:r>
              <a:rPr lang="fi-FI" dirty="0" err="1"/>
              <a:t>adds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</a:t>
            </a:r>
            <a:r>
              <a:rPr lang="fi-FI" dirty="0" err="1"/>
              <a:t>together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concatenates</a:t>
            </a:r>
            <a:r>
              <a:rPr lang="fi-FI" dirty="0"/>
              <a:t> </a:t>
            </a:r>
            <a:r>
              <a:rPr lang="fi-FI" dirty="0" err="1"/>
              <a:t>strings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correct</a:t>
            </a:r>
            <a:r>
              <a:rPr lang="fi-FI" dirty="0"/>
              <a:t> + </a:t>
            </a:r>
            <a:r>
              <a:rPr lang="fi-FI" dirty="0" err="1"/>
              <a:t>operator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,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converted</a:t>
            </a:r>
            <a:r>
              <a:rPr lang="fi-FI" dirty="0"/>
              <a:t> to a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concatenation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performed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3078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52CDE5-1B07-C34E-97F2-CA0DD95F1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printing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print</a:t>
            </a:r>
            <a:r>
              <a:rPr lang="fi-FI" dirty="0"/>
              <a:t> as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on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separating</a:t>
            </a:r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a </a:t>
            </a:r>
            <a:r>
              <a:rPr lang="fi-FI" dirty="0" err="1"/>
              <a:t>comma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a </a:t>
            </a:r>
            <a:r>
              <a:rPr lang="fi-FI" dirty="0" err="1"/>
              <a:t>comma</a:t>
            </a:r>
            <a:r>
              <a:rPr lang="fi-FI" dirty="0"/>
              <a:t> </a:t>
            </a:r>
            <a:r>
              <a:rPr lang="fi-FI" dirty="0" err="1"/>
              <a:t>appears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in a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, a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appears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output.</a:t>
            </a:r>
          </a:p>
          <a:p>
            <a:endParaRPr lang="fi-FI" dirty="0"/>
          </a:p>
          <a:p>
            <a:r>
              <a:rPr lang="fi-FI" dirty="0"/>
              <a:t>num1 = 5</a:t>
            </a:r>
          </a:p>
          <a:p>
            <a:r>
              <a:rPr lang="fi-FI" dirty="0"/>
              <a:t>num2 = 10</a:t>
            </a:r>
          </a:p>
          <a:p>
            <a:r>
              <a:rPr lang="fi-FI" dirty="0" err="1"/>
              <a:t>print</a:t>
            </a:r>
            <a:r>
              <a:rPr lang="fi-FI" dirty="0"/>
              <a:t>(</a:t>
            </a:r>
            <a:r>
              <a:rPr lang="fi-FI" dirty="0" err="1"/>
              <a:t>str</a:t>
            </a:r>
            <a:r>
              <a:rPr lang="fi-FI" dirty="0"/>
              <a:t>(num1)+”*”+</a:t>
            </a:r>
            <a:r>
              <a:rPr lang="fi-FI" dirty="0" err="1"/>
              <a:t>str</a:t>
            </a:r>
            <a:r>
              <a:rPr lang="fi-FI" dirty="0"/>
              <a:t>(num2)+”=”+</a:t>
            </a:r>
            <a:r>
              <a:rPr lang="fi-FI" dirty="0" err="1"/>
              <a:t>str</a:t>
            </a:r>
            <a:r>
              <a:rPr lang="fi-FI" dirty="0"/>
              <a:t>(num1+num2))</a:t>
            </a:r>
          </a:p>
        </p:txBody>
      </p:sp>
    </p:spTree>
    <p:extLst>
      <p:ext uri="{BB962C8B-B14F-4D97-AF65-F5344CB8AC3E}">
        <p14:creationId xmlns:p14="http://schemas.microsoft.com/office/powerpoint/2010/main" val="33641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formats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One digit in a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(</a:t>
            </a:r>
            <a:r>
              <a:rPr lang="fi-FI" dirty="0" err="1"/>
              <a:t>f.ex</a:t>
            </a:r>
            <a:r>
              <a:rPr lang="fi-FI" dirty="0"/>
              <a:t> 01010011 )is </a:t>
            </a:r>
            <a:r>
              <a:rPr lang="fi-FI" dirty="0" err="1"/>
              <a:t>called</a:t>
            </a:r>
            <a:r>
              <a:rPr lang="fi-FI" dirty="0"/>
              <a:t> a </a:t>
            </a:r>
            <a:r>
              <a:rPr lang="fi-FI" dirty="0" err="1"/>
              <a:t>bit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Eight</a:t>
            </a:r>
            <a:r>
              <a:rPr lang="fi-FI" dirty="0"/>
              <a:t> </a:t>
            </a:r>
            <a:r>
              <a:rPr lang="fi-FI" dirty="0" err="1"/>
              <a:t>bits</a:t>
            </a:r>
            <a:r>
              <a:rPr lang="fi-FI" dirty="0"/>
              <a:t> </a:t>
            </a:r>
            <a:r>
              <a:rPr lang="fi-FI" dirty="0" err="1"/>
              <a:t>grouped</a:t>
            </a:r>
            <a:r>
              <a:rPr lang="fi-FI" dirty="0"/>
              <a:t> </a:t>
            </a:r>
            <a:r>
              <a:rPr lang="fi-FI" dirty="0" err="1"/>
              <a:t>together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a </a:t>
            </a:r>
            <a:r>
              <a:rPr lang="fi-FI" dirty="0" err="1"/>
              <a:t>byte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Four</a:t>
            </a:r>
            <a:r>
              <a:rPr lang="fi-FI" dirty="0"/>
              <a:t> </a:t>
            </a:r>
            <a:r>
              <a:rPr lang="fi-FI" dirty="0" err="1"/>
              <a:t>bytes</a:t>
            </a:r>
            <a:r>
              <a:rPr lang="fi-FI" dirty="0"/>
              <a:t> </a:t>
            </a:r>
            <a:r>
              <a:rPr lang="fi-FI" dirty="0" err="1"/>
              <a:t>grouped</a:t>
            </a:r>
            <a:r>
              <a:rPr lang="fi-FI" dirty="0"/>
              <a:t> </a:t>
            </a:r>
            <a:r>
              <a:rPr lang="fi-FI" dirty="0" err="1"/>
              <a:t>together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a </a:t>
            </a:r>
            <a:r>
              <a:rPr lang="fi-FI" dirty="0" err="1"/>
              <a:t>word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01820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String</a:t>
            </a:r>
            <a:r>
              <a:rPr lang="fi-FI" dirty="0"/>
              <a:t> %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% </a:t>
            </a:r>
            <a:r>
              <a:rPr lang="fi-FI" dirty="0" err="1"/>
              <a:t>operator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a </a:t>
            </a:r>
            <a:r>
              <a:rPr lang="fi-FI" dirty="0" err="1"/>
              <a:t>printf-type</a:t>
            </a:r>
            <a:r>
              <a:rPr lang="fi-FI" dirty="0"/>
              <a:t> </a:t>
            </a:r>
            <a:r>
              <a:rPr lang="fi-FI" dirty="0" err="1"/>
              <a:t>format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(%d </a:t>
            </a:r>
            <a:r>
              <a:rPr lang="fi-FI" dirty="0" err="1"/>
              <a:t>int</a:t>
            </a:r>
            <a:r>
              <a:rPr lang="fi-FI" dirty="0"/>
              <a:t>, %s </a:t>
            </a:r>
            <a:r>
              <a:rPr lang="fi-FI" dirty="0" err="1"/>
              <a:t>string</a:t>
            </a:r>
            <a:r>
              <a:rPr lang="fi-FI" dirty="0"/>
              <a:t>, %f/%g </a:t>
            </a:r>
            <a:r>
              <a:rPr lang="fi-FI" dirty="0" err="1"/>
              <a:t>floating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),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in a </a:t>
            </a:r>
            <a:r>
              <a:rPr lang="fi-FI" dirty="0" err="1"/>
              <a:t>tuple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(a </a:t>
            </a:r>
            <a:r>
              <a:rPr lang="fi-FI" dirty="0" err="1"/>
              <a:t>tuple</a:t>
            </a:r>
            <a:r>
              <a:rPr lang="fi-FI" dirty="0"/>
              <a:t> is made of </a:t>
            </a:r>
            <a:r>
              <a:rPr lang="fi-FI" dirty="0" err="1"/>
              <a:t>values</a:t>
            </a:r>
            <a:r>
              <a:rPr lang="fi-FI" dirty="0"/>
              <a:t> </a:t>
            </a:r>
            <a:r>
              <a:rPr lang="fi-FI" dirty="0" err="1"/>
              <a:t>separated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commas</a:t>
            </a:r>
            <a:r>
              <a:rPr lang="fi-FI" dirty="0"/>
              <a:t>, </a:t>
            </a:r>
            <a:r>
              <a:rPr lang="fi-FI" dirty="0" err="1"/>
              <a:t>typically</a:t>
            </a:r>
            <a:r>
              <a:rPr lang="fi-FI" dirty="0"/>
              <a:t> </a:t>
            </a:r>
            <a:r>
              <a:rPr lang="fi-FI" dirty="0" err="1"/>
              <a:t>grouped</a:t>
            </a:r>
            <a:r>
              <a:rPr lang="fi-FI" dirty="0"/>
              <a:t> inside </a:t>
            </a:r>
            <a:r>
              <a:rPr lang="fi-FI" dirty="0" err="1"/>
              <a:t>parentheses</a:t>
            </a:r>
            <a:r>
              <a:rPr lang="fi-FI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923141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# % </a:t>
            </a:r>
            <a:r>
              <a:rPr lang="fi-FI" dirty="0" err="1"/>
              <a:t>operator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text</a:t>
            </a:r>
            <a:r>
              <a:rPr lang="fi-FI" dirty="0"/>
              <a:t> = "%d </a:t>
            </a:r>
            <a:r>
              <a:rPr lang="fi-FI" dirty="0" err="1"/>
              <a:t>little</a:t>
            </a:r>
            <a:r>
              <a:rPr lang="fi-FI" dirty="0"/>
              <a:t> </a:t>
            </a:r>
            <a:r>
              <a:rPr lang="fi-FI" dirty="0" err="1"/>
              <a:t>pigs</a:t>
            </a:r>
            <a:r>
              <a:rPr lang="fi-FI" dirty="0"/>
              <a:t> </a:t>
            </a:r>
            <a:r>
              <a:rPr lang="fi-FI" dirty="0" err="1"/>
              <a:t>come</a:t>
            </a:r>
            <a:r>
              <a:rPr lang="fi-FI" dirty="0"/>
              <a:t> out,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I'll</a:t>
            </a:r>
            <a:r>
              <a:rPr lang="fi-FI" dirty="0"/>
              <a:t> %s, and </a:t>
            </a:r>
            <a:r>
              <a:rPr lang="fi-FI" dirty="0" err="1"/>
              <a:t>I'll</a:t>
            </a:r>
            <a:r>
              <a:rPr lang="fi-FI" dirty="0"/>
              <a:t> %s, and </a:t>
            </a:r>
            <a:r>
              <a:rPr lang="fi-FI" dirty="0" err="1"/>
              <a:t>I'll</a:t>
            </a:r>
            <a:r>
              <a:rPr lang="fi-FI" dirty="0"/>
              <a:t> </a:t>
            </a:r>
            <a:r>
              <a:rPr lang="fi-FI" dirty="0" err="1"/>
              <a:t>blow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%s </a:t>
            </a:r>
            <a:r>
              <a:rPr lang="fi-FI" dirty="0" err="1"/>
              <a:t>down</a:t>
            </a:r>
            <a:r>
              <a:rPr lang="fi-FI" dirty="0"/>
              <a:t>." % (3, '</a:t>
            </a:r>
            <a:r>
              <a:rPr lang="fi-FI" dirty="0" err="1"/>
              <a:t>huff</a:t>
            </a:r>
            <a:r>
              <a:rPr lang="fi-FI" dirty="0"/>
              <a:t>', '</a:t>
            </a:r>
            <a:r>
              <a:rPr lang="fi-FI" dirty="0" err="1"/>
              <a:t>puff</a:t>
            </a:r>
            <a:r>
              <a:rPr lang="fi-FI" dirty="0"/>
              <a:t>', '</a:t>
            </a:r>
            <a:r>
              <a:rPr lang="fi-FI" dirty="0" err="1"/>
              <a:t>house</a:t>
            </a:r>
            <a:r>
              <a:rPr lang="fi-FI" dirty="0"/>
              <a:t>')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327975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4363C-66D6-0445-B1E5-6A6C6C3E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448448"/>
            <a:ext cx="86106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99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Excercises</a:t>
            </a:r>
            <a:r>
              <a:rPr lang="fi-FI" dirty="0"/>
              <a:t> 3.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/>
              <a:t>Write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converts</a:t>
            </a:r>
            <a:r>
              <a:rPr lang="fi-FI" dirty="0"/>
              <a:t> </a:t>
            </a:r>
            <a:r>
              <a:rPr lang="fi-FI" dirty="0" err="1"/>
              <a:t>centimeters</a:t>
            </a:r>
            <a:r>
              <a:rPr lang="fi-FI" dirty="0"/>
              <a:t> to </a:t>
            </a:r>
            <a:r>
              <a:rPr lang="fi-FI" dirty="0" err="1"/>
              <a:t>yards</a:t>
            </a:r>
            <a:r>
              <a:rPr lang="fi-FI" dirty="0"/>
              <a:t>, </a:t>
            </a:r>
            <a:r>
              <a:rPr lang="fi-FI" dirty="0" err="1"/>
              <a:t>feet</a:t>
            </a:r>
            <a:r>
              <a:rPr lang="fi-FI" dirty="0"/>
              <a:t>, and </a:t>
            </a:r>
            <a:r>
              <a:rPr lang="fi-FI" dirty="0" err="1"/>
              <a:t>inches</a:t>
            </a:r>
            <a:r>
              <a:rPr lang="fi-FI" dirty="0"/>
              <a:t>.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2.54 </a:t>
            </a:r>
            <a:r>
              <a:rPr lang="fi-FI" dirty="0" err="1"/>
              <a:t>centimeters</a:t>
            </a:r>
            <a:r>
              <a:rPr lang="fi-FI" dirty="0"/>
              <a:t> in an </a:t>
            </a:r>
            <a:r>
              <a:rPr lang="fi-FI" dirty="0" err="1"/>
              <a:t>inch</a:t>
            </a:r>
            <a:r>
              <a:rPr lang="fi-FI" dirty="0"/>
              <a:t>.</a:t>
            </a:r>
          </a:p>
          <a:p>
            <a:r>
              <a:rPr lang="fi-FI" dirty="0" err="1"/>
              <a:t>Centimeters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given</a:t>
            </a:r>
            <a:r>
              <a:rPr lang="fi-FI" dirty="0"/>
              <a:t> in </a:t>
            </a:r>
            <a:r>
              <a:rPr lang="fi-FI" dirty="0" err="1"/>
              <a:t>variable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endParaRPr lang="fi-FI" dirty="0"/>
          </a:p>
          <a:p>
            <a:endParaRPr lang="fi-FI" dirty="0"/>
          </a:p>
          <a:p>
            <a:r>
              <a:rPr lang="fi-FI" dirty="0"/>
              <a:t>Write </a:t>
            </a:r>
            <a:r>
              <a:rPr lang="fi-FI" dirty="0" err="1"/>
              <a:t>application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finds</a:t>
            </a:r>
            <a:r>
              <a:rPr lang="fi-FI" dirty="0"/>
              <a:t> out </a:t>
            </a:r>
            <a:r>
              <a:rPr lang="fi-FI" dirty="0" err="1"/>
              <a:t>max</a:t>
            </a:r>
            <a:r>
              <a:rPr lang="fi-FI" dirty="0"/>
              <a:t> of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interegers</a:t>
            </a:r>
            <a:r>
              <a:rPr lang="fi-FI" dirty="0"/>
              <a:t>.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integers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given</a:t>
            </a:r>
            <a:r>
              <a:rPr lang="fi-FI" dirty="0"/>
              <a:t> as </a:t>
            </a:r>
            <a:r>
              <a:rPr lang="fi-FI" dirty="0" err="1"/>
              <a:t>variables</a:t>
            </a:r>
            <a:r>
              <a:rPr lang="fi-FI" dirty="0"/>
              <a:t> at </a:t>
            </a:r>
            <a:r>
              <a:rPr lang="fi-FI" dirty="0" err="1"/>
              <a:t>start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maximum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in </a:t>
            </a:r>
            <a:r>
              <a:rPr lang="fi-FI" dirty="0" err="1"/>
              <a:t>binary</a:t>
            </a:r>
            <a:r>
              <a:rPr lang="fi-FI" dirty="0"/>
              <a:t>, </a:t>
            </a:r>
            <a:r>
              <a:rPr lang="fi-FI" dirty="0" err="1"/>
              <a:t>octal</a:t>
            </a:r>
            <a:r>
              <a:rPr lang="fi-FI" dirty="0"/>
              <a:t> and </a:t>
            </a:r>
            <a:r>
              <a:rPr lang="fi-FI" dirty="0" err="1"/>
              <a:t>hexadecimal</a:t>
            </a:r>
            <a:r>
              <a:rPr lang="fi-FI" dirty="0"/>
              <a:t> </a:t>
            </a:r>
            <a:r>
              <a:rPr lang="fi-FI" dirty="0" err="1"/>
              <a:t>format</a:t>
            </a:r>
            <a:r>
              <a:rPr lang="fi-FI" dirty="0"/>
              <a:t>.</a:t>
            </a:r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1166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formats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2^10 </a:t>
            </a:r>
            <a:r>
              <a:rPr lang="fi-FI" dirty="0" err="1"/>
              <a:t>bytes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a </a:t>
            </a:r>
            <a:r>
              <a:rPr lang="fi-FI" dirty="0" err="1"/>
              <a:t>kilobyte</a:t>
            </a:r>
            <a:r>
              <a:rPr lang="fi-FI" dirty="0"/>
              <a:t> (i.e. KB).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2^10 </a:t>
            </a:r>
            <a:r>
              <a:rPr lang="fi-FI" dirty="0" err="1"/>
              <a:t>kilobytes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a </a:t>
            </a:r>
            <a:r>
              <a:rPr lang="fi-FI" dirty="0" err="1"/>
              <a:t>megabyte</a:t>
            </a:r>
            <a:r>
              <a:rPr lang="fi-FI" dirty="0"/>
              <a:t> (i.e. MB).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2^10 </a:t>
            </a:r>
            <a:r>
              <a:rPr lang="fi-FI" dirty="0" err="1"/>
              <a:t>megabytes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a </a:t>
            </a:r>
            <a:r>
              <a:rPr lang="fi-FI" dirty="0" err="1"/>
              <a:t>gigabyte</a:t>
            </a:r>
            <a:r>
              <a:rPr lang="fi-FI" dirty="0"/>
              <a:t> (i.e. GB).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2^10 </a:t>
            </a:r>
            <a:r>
              <a:rPr lang="fi-FI" dirty="0" err="1"/>
              <a:t>gigabytes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a </a:t>
            </a:r>
            <a:r>
              <a:rPr lang="fi-FI" dirty="0" err="1"/>
              <a:t>terabyte</a:t>
            </a:r>
            <a:r>
              <a:rPr lang="fi-FI" dirty="0"/>
              <a:t> (i.e. TB).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7660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Each</a:t>
            </a:r>
            <a:r>
              <a:rPr lang="fi-FI" dirty="0"/>
              <a:t> digit in a </a:t>
            </a:r>
            <a:r>
              <a:rPr lang="fi-FI" dirty="0" err="1"/>
              <a:t>decimal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represents</a:t>
            </a:r>
            <a:r>
              <a:rPr lang="fi-FI" dirty="0"/>
              <a:t> a </a:t>
            </a:r>
            <a:r>
              <a:rPr lang="fi-FI" dirty="0" err="1"/>
              <a:t>power</a:t>
            </a:r>
            <a:r>
              <a:rPr lang="fi-FI" dirty="0"/>
              <a:t> of 10.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right-most</a:t>
            </a:r>
            <a:r>
              <a:rPr lang="fi-FI" dirty="0"/>
              <a:t> digit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ones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next</a:t>
            </a:r>
            <a:r>
              <a:rPr lang="fi-FI" dirty="0"/>
              <a:t> digit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of 10’s, and </a:t>
            </a:r>
            <a:r>
              <a:rPr lang="fi-FI" dirty="0" err="1"/>
              <a:t>so</a:t>
            </a:r>
            <a:r>
              <a:rPr lang="fi-FI" dirty="0"/>
              <a:t> on.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To </a:t>
            </a:r>
            <a:r>
              <a:rPr lang="fi-FI" dirty="0" err="1"/>
              <a:t>interpret</a:t>
            </a:r>
            <a:r>
              <a:rPr lang="fi-FI" dirty="0"/>
              <a:t> </a:t>
            </a:r>
            <a:r>
              <a:rPr lang="fi-FI" dirty="0" err="1"/>
              <a:t>integers</a:t>
            </a:r>
            <a:r>
              <a:rPr lang="fi-FI" dirty="0"/>
              <a:t> as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powers</a:t>
            </a:r>
            <a:r>
              <a:rPr lang="fi-FI" dirty="0"/>
              <a:t> of 2 just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powers</a:t>
            </a:r>
            <a:r>
              <a:rPr lang="fi-FI" dirty="0"/>
              <a:t> of 10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interpreting</a:t>
            </a:r>
            <a:r>
              <a:rPr lang="fi-FI" dirty="0"/>
              <a:t> </a:t>
            </a:r>
            <a:r>
              <a:rPr lang="fi-FI" dirty="0" err="1"/>
              <a:t>integers</a:t>
            </a:r>
            <a:r>
              <a:rPr lang="fi-FI" dirty="0"/>
              <a:t> as </a:t>
            </a:r>
            <a:r>
              <a:rPr lang="fi-FI" dirty="0" err="1"/>
              <a:t>decimal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02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right-most</a:t>
            </a:r>
            <a:r>
              <a:rPr lang="fi-FI" dirty="0"/>
              <a:t> digit of a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times</a:t>
            </a:r>
            <a:r>
              <a:rPr lang="fi-FI" dirty="0"/>
              <a:t> 2^0 = 1 is </a:t>
            </a:r>
            <a:r>
              <a:rPr lang="fi-FI" dirty="0" err="1"/>
              <a:t>needed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integer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choices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0 </a:t>
            </a:r>
            <a:r>
              <a:rPr lang="fi-FI" dirty="0" err="1"/>
              <a:t>or</a:t>
            </a:r>
            <a:r>
              <a:rPr lang="fi-FI" dirty="0"/>
              <a:t> 1 (i.e.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20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is </a:t>
            </a:r>
            <a:r>
              <a:rPr lang="fi-FI" dirty="0" err="1"/>
              <a:t>odd</a:t>
            </a:r>
            <a:r>
              <a:rPr lang="fi-FI" dirty="0"/>
              <a:t>), </a:t>
            </a:r>
            <a:r>
              <a:rPr lang="fi-FI" dirty="0" err="1"/>
              <a:t>because</a:t>
            </a:r>
            <a:r>
              <a:rPr lang="fi-FI" dirty="0"/>
              <a:t> 0 and 1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choices</a:t>
            </a:r>
            <a:r>
              <a:rPr lang="fi-FI" dirty="0"/>
              <a:t> for </a:t>
            </a:r>
            <a:r>
              <a:rPr lang="fi-FI" dirty="0" err="1"/>
              <a:t>digits</a:t>
            </a:r>
            <a:r>
              <a:rPr lang="fi-FI" dirty="0"/>
              <a:t> in a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1372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Representation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right-most</a:t>
            </a:r>
            <a:r>
              <a:rPr lang="fi-FI" dirty="0"/>
              <a:t> is 2^1 = 2 and </a:t>
            </a:r>
            <a:r>
              <a:rPr lang="fi-FI" dirty="0" err="1"/>
              <a:t>so</a:t>
            </a:r>
            <a:r>
              <a:rPr lang="fi-FI" dirty="0"/>
              <a:t> on.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</a:t>
            </a:r>
            <a:r>
              <a:rPr lang="fi-FI" dirty="0"/>
              <a:t> 01010011 is 0 ∗ 2^7 + 1 ∗ 2^6 + 0 ∗ 2^5 +1 ∗ 2^4 +0 ∗ 2^3 +0 ∗ 2^2 +1 ∗ 2^1 +1 ∗ 2^0 = 83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>
                <a:hlinkClick r:id="rId2"/>
              </a:rPr>
              <a:t>https://www.mathsisfun.com/binary-number-system.html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85064080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7FDB01-AF0B-43BA-AAF4-5744AB8339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13801</TotalTime>
  <Words>2248</Words>
  <Application>Microsoft Macintosh PowerPoint</Application>
  <PresentationFormat>On-screen Show (4:3)</PresentationFormat>
  <Paragraphs>256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Corbel</vt:lpstr>
      <vt:lpstr>Verdana</vt:lpstr>
      <vt:lpstr>CENTRIA 2017</vt:lpstr>
      <vt:lpstr>Basics in programming</vt:lpstr>
      <vt:lpstr>Lectures 4</vt:lpstr>
      <vt:lpstr>Number formats</vt:lpstr>
      <vt:lpstr>Number formats</vt:lpstr>
      <vt:lpstr>Number formats</vt:lpstr>
      <vt:lpstr>Number formats</vt:lpstr>
      <vt:lpstr>Binary Number Representation</vt:lpstr>
      <vt:lpstr>Binary Number Representation</vt:lpstr>
      <vt:lpstr>Binary Number Representation</vt:lpstr>
      <vt:lpstr>Binary Number Representation</vt:lpstr>
      <vt:lpstr>Hexadecimal and Ocatal Number Representation</vt:lpstr>
      <vt:lpstr>PowerPoint Presentation</vt:lpstr>
      <vt:lpstr>Hexadecimal and Ocatal Number Representation</vt:lpstr>
      <vt:lpstr>Hexadecimal and Ocatal Number Representation</vt:lpstr>
      <vt:lpstr>Hexadecimal and Ocatal Number Representation</vt:lpstr>
      <vt:lpstr>How does this relate to Python?</vt:lpstr>
      <vt:lpstr>How does this relate to Python?</vt:lpstr>
      <vt:lpstr>Data types and operations</vt:lpstr>
      <vt:lpstr>Data types and operations</vt:lpstr>
      <vt:lpstr>How does this relate to Python?</vt:lpstr>
      <vt:lpstr>Arithmetic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Excercises 3.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159</cp:revision>
  <dcterms:created xsi:type="dcterms:W3CDTF">2017-05-08T07:46:11Z</dcterms:created>
  <dcterms:modified xsi:type="dcterms:W3CDTF">2019-10-23T19:44:46Z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